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71"/>
  </p:notesMasterIdLst>
  <p:sldIdLst>
    <p:sldId id="327" r:id="rId12"/>
    <p:sldId id="328" r:id="rId13"/>
    <p:sldId id="332" r:id="rId14"/>
    <p:sldId id="269" r:id="rId15"/>
    <p:sldId id="270" r:id="rId16"/>
    <p:sldId id="271" r:id="rId17"/>
    <p:sldId id="272" r:id="rId18"/>
    <p:sldId id="278" r:id="rId19"/>
    <p:sldId id="279" r:id="rId20"/>
    <p:sldId id="280" r:id="rId21"/>
    <p:sldId id="281" r:id="rId22"/>
    <p:sldId id="306" r:id="rId23"/>
    <p:sldId id="307" r:id="rId24"/>
    <p:sldId id="308" r:id="rId25"/>
    <p:sldId id="309" r:id="rId26"/>
    <p:sldId id="310" r:id="rId27"/>
    <p:sldId id="282" r:id="rId28"/>
    <p:sldId id="283" r:id="rId29"/>
    <p:sldId id="284" r:id="rId30"/>
    <p:sldId id="285" r:id="rId31"/>
    <p:sldId id="289" r:id="rId32"/>
    <p:sldId id="311" r:id="rId33"/>
    <p:sldId id="312" r:id="rId34"/>
    <p:sldId id="292" r:id="rId35"/>
    <p:sldId id="293" r:id="rId36"/>
    <p:sldId id="294" r:id="rId37"/>
    <p:sldId id="313" r:id="rId38"/>
    <p:sldId id="314" r:id="rId39"/>
    <p:sldId id="315" r:id="rId40"/>
    <p:sldId id="290" r:id="rId41"/>
    <p:sldId id="316" r:id="rId42"/>
    <p:sldId id="318" r:id="rId43"/>
    <p:sldId id="317" r:id="rId44"/>
    <p:sldId id="319" r:id="rId45"/>
    <p:sldId id="321" r:id="rId46"/>
    <p:sldId id="320" r:id="rId47"/>
    <p:sldId id="286" r:id="rId48"/>
    <p:sldId id="287" r:id="rId49"/>
    <p:sldId id="291" r:id="rId50"/>
    <p:sldId id="295" r:id="rId51"/>
    <p:sldId id="296" r:id="rId52"/>
    <p:sldId id="297" r:id="rId53"/>
    <p:sldId id="298" r:id="rId54"/>
    <p:sldId id="299" r:id="rId55"/>
    <p:sldId id="322" r:id="rId56"/>
    <p:sldId id="323" r:id="rId57"/>
    <p:sldId id="324" r:id="rId58"/>
    <p:sldId id="300" r:id="rId59"/>
    <p:sldId id="301" r:id="rId60"/>
    <p:sldId id="325" r:id="rId61"/>
    <p:sldId id="302" r:id="rId62"/>
    <p:sldId id="264" r:id="rId63"/>
    <p:sldId id="303" r:id="rId64"/>
    <p:sldId id="304" r:id="rId65"/>
    <p:sldId id="265" r:id="rId66"/>
    <p:sldId id="266" r:id="rId67"/>
    <p:sldId id="267" r:id="rId68"/>
    <p:sldId id="329" r:id="rId69"/>
    <p:sldId id="33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6279" autoAdjust="0"/>
  </p:normalViewPr>
  <p:slideViewPr>
    <p:cSldViewPr snapToGrid="0">
      <p:cViewPr varScale="1">
        <p:scale>
          <a:sx n="59" d="100"/>
          <a:sy n="59" d="100"/>
        </p:scale>
        <p:origin x="90"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07/10/2013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49917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370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60110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949859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84506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52883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Speaker Notes</a:t>
            </a:r>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18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78431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how to enable CDN</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The Windows Azure Content Delivery Network (CDN) offers developers a global solution for delivering high-bandwidth content that's hosted in Windows Azure.</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anose="020B0604020202020204" pitchFamily="34" charset="0"/>
              <a:buChar char="•"/>
            </a:pPr>
            <a:r>
              <a:rPr lang="en-US" dirty="0" smtClean="0"/>
              <a:t>Log into the </a:t>
            </a:r>
            <a:r>
              <a:rPr lang="en-US" dirty="0" smtClean="0">
                <a:hlinkClick r:id="rId3"/>
              </a:rPr>
              <a:t>Windows Azure Platform Management Portal</a:t>
            </a:r>
            <a:r>
              <a:rPr lang="en-US" dirty="0" smtClean="0"/>
              <a:t>.</a:t>
            </a:r>
          </a:p>
          <a:p>
            <a:pPr marL="285750" indent="-285750">
              <a:buFont typeface="Arial" panose="020B0604020202020204" pitchFamily="34" charset="0"/>
              <a:buChar char="•"/>
            </a:pPr>
            <a:r>
              <a:rPr lang="en-US" dirty="0" smtClean="0"/>
              <a:t>In the navigation pane, click </a:t>
            </a:r>
            <a:r>
              <a:rPr lang="en-US" b="1" dirty="0" smtClean="0"/>
              <a:t>Hosted Services, Storage Accounts &amp; CDN</a:t>
            </a:r>
            <a:r>
              <a:rPr lang="en-US" dirty="0" smtClean="0"/>
              <a:t>.</a:t>
            </a:r>
          </a:p>
          <a:p>
            <a:pPr marL="285750" indent="-285750">
              <a:buFont typeface="Arial" panose="020B0604020202020204" pitchFamily="34" charset="0"/>
              <a:buChar char="•"/>
            </a:pPr>
            <a:r>
              <a:rPr lang="en-US" dirty="0" smtClean="0"/>
              <a:t>In the upper portion of the navigation pane, click </a:t>
            </a:r>
            <a:r>
              <a:rPr lang="en-US" b="1" dirty="0" smtClean="0"/>
              <a:t>CDN</a:t>
            </a:r>
            <a:r>
              <a:rPr lang="en-US" dirty="0" smtClean="0"/>
              <a:t>.</a:t>
            </a:r>
          </a:p>
          <a:p>
            <a:pPr marL="285750" indent="-285750">
              <a:buFont typeface="Arial" panose="020B0604020202020204" pitchFamily="34" charset="0"/>
              <a:buChar char="•"/>
            </a:pPr>
            <a:r>
              <a:rPr lang="en-US" dirty="0" smtClean="0"/>
              <a:t>On the ribbon, click </a:t>
            </a:r>
            <a:r>
              <a:rPr lang="en-US" b="1" dirty="0" smtClean="0"/>
              <a:t>New Endpoint</a:t>
            </a:r>
            <a:r>
              <a:rPr lang="en-US" dirty="0" smtClean="0"/>
              <a:t>. This will open the </a:t>
            </a:r>
            <a:r>
              <a:rPr lang="en-US" b="1" dirty="0" smtClean="0"/>
              <a:t>Create a New CDN Endpoint</a:t>
            </a:r>
            <a:r>
              <a:rPr lang="en-US" dirty="0" smtClean="0"/>
              <a:t> window.</a:t>
            </a:r>
          </a:p>
          <a:p>
            <a:pPr marL="285750" indent="-285750">
              <a:buFont typeface="Arial" panose="020B0604020202020204" pitchFamily="34" charset="0"/>
              <a:buChar char="•"/>
            </a:pPr>
            <a:r>
              <a:rPr lang="en-US" dirty="0" smtClean="0"/>
              <a:t>On the </a:t>
            </a:r>
            <a:r>
              <a:rPr lang="en-US" b="1" dirty="0" smtClean="0"/>
              <a:t>Create a New CDN Endpoint</a:t>
            </a:r>
            <a:r>
              <a:rPr lang="en-US" dirty="0" smtClean="0"/>
              <a:t> window select a subscription from the </a:t>
            </a:r>
            <a:r>
              <a:rPr lang="en-US" b="1" dirty="0" smtClean="0"/>
              <a:t>Choose a Subscription</a:t>
            </a:r>
            <a:r>
              <a:rPr lang="en-US" dirty="0" smtClean="0"/>
              <a:t> dropdown on which to enable CDN.</a:t>
            </a:r>
          </a:p>
          <a:p>
            <a:pPr marL="285750" indent="-285750">
              <a:buFont typeface="Arial" panose="020B0604020202020204" pitchFamily="34" charset="0"/>
              <a:buChar char="•"/>
            </a:pPr>
            <a:r>
              <a:rPr lang="en-US" dirty="0" smtClean="0"/>
              <a:t>Select the source of the CDN content from the </a:t>
            </a:r>
            <a:r>
              <a:rPr lang="en-US" b="1" dirty="0" smtClean="0"/>
              <a:t>Chose a content provider</a:t>
            </a:r>
            <a:r>
              <a:rPr lang="en-US" dirty="0" smtClean="0"/>
              <a:t> dropdown.</a:t>
            </a:r>
          </a:p>
          <a:p>
            <a:pPr marL="285750" indent="-285750">
              <a:buFont typeface="Arial" panose="020B0604020202020204" pitchFamily="34" charset="0"/>
              <a:buChar char="•"/>
            </a:pPr>
            <a:r>
              <a:rPr lang="en-US" dirty="0" smtClean="0"/>
              <a:t>If you need to use HTTPS connections check </a:t>
            </a:r>
            <a:r>
              <a:rPr lang="en-US" b="1" dirty="0" smtClean="0"/>
              <a:t>HTTPS</a:t>
            </a:r>
            <a:r>
              <a:rPr lang="en-US" dirty="0" smtClean="0"/>
              <a:t>. </a:t>
            </a:r>
          </a:p>
          <a:p>
            <a:pPr marL="285750" indent="-285750">
              <a:buFont typeface="Arial" panose="020B0604020202020204" pitchFamily="34" charset="0"/>
              <a:buChar char="•"/>
            </a:pPr>
            <a:r>
              <a:rPr lang="en-US" dirty="0" smtClean="0"/>
              <a:t>If you are caching content from a hosted service and you are using query strings to specify the content to be retrieved, check </a:t>
            </a:r>
            <a:r>
              <a:rPr lang="en-US" b="1" dirty="0" smtClean="0"/>
              <a:t>Query Strings</a:t>
            </a:r>
            <a:r>
              <a:rPr lang="en-US" dirty="0" smtClean="0"/>
              <a:t>. </a:t>
            </a:r>
          </a:p>
          <a:p>
            <a:pPr marL="285750" indent="-285750">
              <a:buFont typeface="Arial" panose="020B0604020202020204" pitchFamily="34" charset="0"/>
              <a:buChar char="•"/>
            </a:pPr>
            <a:r>
              <a:rPr lang="en-US" dirty="0" smtClean="0"/>
              <a:t>Click </a:t>
            </a:r>
            <a:r>
              <a:rPr lang="en-US" b="1" dirty="0" smtClean="0"/>
              <a:t>Create</a:t>
            </a:r>
            <a:r>
              <a:rPr lang="en-US" dirty="0" smtClean="0"/>
              <a:t>.</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The content source URL will display </a:t>
            </a:r>
            <a:r>
              <a:rPr lang="en-US" b="1" dirty="0" smtClean="0"/>
              <a:t>Source URL for the CDN Endpoint</a:t>
            </a:r>
            <a:r>
              <a:rPr lang="en-US" dirty="0" smtClean="0"/>
              <a:t>. This is the URL from which the CDN will retrieve the cached content.</a:t>
            </a:r>
          </a:p>
          <a:p>
            <a:endParaRPr lang="en-US" dirty="0" smtClean="0"/>
          </a:p>
          <a:p>
            <a:r>
              <a:rPr lang="en-US" dirty="0" smtClean="0"/>
              <a:t>Once you enable CDN access to a storage account or hosted service, all publicly available objects are eligible for CDN edge caching.</a:t>
            </a:r>
          </a:p>
          <a:p>
            <a:r>
              <a:rPr lang="en-US" dirty="0" smtClean="0"/>
              <a:t>If you modify an object that is currently cached in the CDN, the new content will not be available via the CDN until the CDN refreshes its content when the cached content time-to-live period expires.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912444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58</a:t>
            </a:fld>
            <a:endParaRPr lang="en-US" dirty="0"/>
          </a:p>
        </p:txBody>
      </p:sp>
    </p:spTree>
    <p:extLst>
      <p:ext uri="{BB962C8B-B14F-4D97-AF65-F5344CB8AC3E}">
        <p14:creationId xmlns:p14="http://schemas.microsoft.com/office/powerpoint/2010/main" val="25318037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10/7/2013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59</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7182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9.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40.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40.xml"/><Relationship Id="rId1" Type="http://schemas.openxmlformats.org/officeDocument/2006/relationships/slideLayout" Target="../slideLayouts/slideLayout158.xml"/><Relationship Id="rId4" Type="http://schemas.openxmlformats.org/officeDocument/2006/relationships/hyperlink" Target="http://sally.blob.cdn.core.windows.ne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6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81.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1.xml"/></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1.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00.xml"/><Relationship Id="rId1" Type="http://schemas.openxmlformats.org/officeDocument/2006/relationships/tags" Target="../tags/tag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Windows Azure Storage</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76692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9179"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5874"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20701"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20701"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6936"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2166"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30957"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8667"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7547"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7157"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8296"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119" name="Straight Connector 118"/>
          <p:cNvCxnSpPr/>
          <p:nvPr/>
        </p:nvCxnSpPr>
        <p:spPr>
          <a:xfrm>
            <a:off x="4895274"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2539"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2538"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6748"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6356"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6592"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PIC01.JPG</a:t>
            </a:r>
          </a:p>
        </p:txBody>
      </p:sp>
      <p:sp>
        <p:nvSpPr>
          <p:cNvPr id="111" name="Rounded Rectangle 18"/>
          <p:cNvSpPr/>
          <p:nvPr/>
        </p:nvSpPr>
        <p:spPr>
          <a:xfrm>
            <a:off x="8327377"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5" name="Rectangle 114"/>
          <p:cNvSpPr/>
          <p:nvPr/>
        </p:nvSpPr>
        <p:spPr>
          <a:xfrm>
            <a:off x="8327167"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7" name="Rectangle 116"/>
          <p:cNvSpPr/>
          <p:nvPr/>
        </p:nvSpPr>
        <p:spPr>
          <a:xfrm>
            <a:off x="5906591"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PIC02.JPG</a:t>
            </a:r>
          </a:p>
        </p:txBody>
      </p:sp>
      <p:sp>
        <p:nvSpPr>
          <p:cNvPr id="79" name="Rectangle 78"/>
          <p:cNvSpPr/>
          <p:nvPr/>
        </p:nvSpPr>
        <p:spPr>
          <a:xfrm>
            <a:off x="3521808"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images</a:t>
            </a:r>
          </a:p>
        </p:txBody>
      </p:sp>
      <p:sp>
        <p:nvSpPr>
          <p:cNvPr id="98" name="Rounded Rectangle 97"/>
          <p:cNvSpPr/>
          <p:nvPr/>
        </p:nvSpPr>
        <p:spPr>
          <a:xfrm>
            <a:off x="5906592"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VID1.AVI</a:t>
            </a:r>
          </a:p>
        </p:txBody>
      </p:sp>
      <p:sp>
        <p:nvSpPr>
          <p:cNvPr id="92" name="Rectangle 91"/>
          <p:cNvSpPr/>
          <p:nvPr/>
        </p:nvSpPr>
        <p:spPr>
          <a:xfrm>
            <a:off x="3521809"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81313" y="2195068"/>
            <a:ext cx="9806640" cy="1888209"/>
          </a:xfrm>
        </p:spPr>
        <p:txBody>
          <a:bodyPr/>
          <a:lstStyle/>
          <a:p>
            <a:r>
              <a:rPr lang="en-US" sz="3200" dirty="0" err="1" smtClean="0">
                <a:solidFill>
                  <a:schemeClr val="bg2">
                    <a:lumMod val="50000"/>
                    <a:alpha val="99000"/>
                  </a:schemeClr>
                </a:solidFill>
              </a:rPr>
              <a:t>sm</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ServiceManagementService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subscriptionid</a:t>
            </a:r>
            <a:r>
              <a:rPr lang="en-US" sz="3200" dirty="0">
                <a:solidFill>
                  <a:schemeClr val="bg2">
                    <a:lumMod val="50000"/>
                    <a:alpha val="99000"/>
                  </a:schemeClr>
                </a:solidFill>
              </a:rPr>
              <a:t>, </a:t>
            </a:r>
            <a:r>
              <a:rPr lang="en-US" sz="3200" dirty="0" smtClean="0">
                <a:solidFill>
                  <a:schemeClr val="bg2">
                    <a:lumMod val="50000"/>
                    <a:alpha val="99000"/>
                  </a:schemeClr>
                </a:solidFill>
              </a:rPr>
              <a:t>certificate)</a:t>
            </a:r>
          </a:p>
          <a:p>
            <a:r>
              <a:rPr lang="en-US" sz="3200" dirty="0" err="1" smtClean="0">
                <a:solidFill>
                  <a:schemeClr val="bg2">
                    <a:lumMod val="50000"/>
                    <a:alpha val="99000"/>
                  </a:schemeClr>
                </a:solidFill>
              </a:rPr>
              <a:t>sm.create_storage_account</a:t>
            </a:r>
            <a:r>
              <a:rPr lang="en-US" sz="3200" dirty="0" smtClean="0">
                <a:solidFill>
                  <a:schemeClr val="bg2">
                    <a:lumMod val="50000"/>
                    <a:alpha val="99000"/>
                  </a:schemeClr>
                </a:solidFill>
              </a:rPr>
              <a:t>(name, description, label, </a:t>
            </a:r>
            <a:r>
              <a:rPr lang="en-US" sz="3200" dirty="0" err="1">
                <a:solidFill>
                  <a:schemeClr val="bg2">
                    <a:lumMod val="50000"/>
                    <a:alpha val="99000"/>
                  </a:schemeClr>
                </a:solidFill>
              </a:rPr>
              <a:t>affinity_group</a:t>
            </a:r>
            <a:r>
              <a:rPr lang="en-US" sz="3200" dirty="0">
                <a:solidFill>
                  <a:schemeClr val="bg2">
                    <a:lumMod val="50000"/>
                    <a:alpha val="99000"/>
                  </a:schemeClr>
                </a:solidFill>
              </a:rPr>
              <a:t>=None, location='North Europe', </a:t>
            </a:r>
            <a:r>
              <a:rPr lang="en-US" sz="3200" dirty="0" err="1">
                <a:solidFill>
                  <a:schemeClr val="bg2">
                    <a:lumMod val="50000"/>
                    <a:alpha val="99000"/>
                  </a:schemeClr>
                </a:solidFill>
              </a:rPr>
              <a:t>geo_replication_enabled</a:t>
            </a:r>
            <a:r>
              <a:rPr lang="en-US" sz="3200" dirty="0">
                <a:solidFill>
                  <a:schemeClr val="bg2">
                    <a:lumMod val="50000"/>
                    <a:alpha val="99000"/>
                  </a:schemeClr>
                </a:solidFill>
              </a:rPr>
              <a:t>=True, </a:t>
            </a:r>
            <a:r>
              <a:rPr lang="en-US" sz="3200" dirty="0" err="1">
                <a:solidFill>
                  <a:schemeClr val="bg2">
                    <a:lumMod val="50000"/>
                    <a:alpha val="99000"/>
                  </a:schemeClr>
                </a:solidFill>
              </a:rPr>
              <a:t>extended_properties</a:t>
            </a:r>
            <a:r>
              <a:rPr lang="en-US" sz="3200" dirty="0">
                <a:solidFill>
                  <a:schemeClr val="bg2">
                    <a:lumMod val="50000"/>
                    <a:alpha val="99000"/>
                  </a:schemeClr>
                </a:solidFill>
              </a:rPr>
              <a:t>=None)</a:t>
            </a:r>
            <a:endParaRPr lang="en-US" sz="3200" dirty="0" smtClean="0">
              <a:solidFill>
                <a:schemeClr val="bg2">
                  <a:lumMod val="50000"/>
                  <a:alpha val="99000"/>
                </a:schemeClr>
              </a:solidFill>
            </a:endParaRPr>
          </a:p>
        </p:txBody>
      </p:sp>
      <p:sp>
        <p:nvSpPr>
          <p:cNvPr id="7" name="Title 1"/>
          <p:cNvSpPr>
            <a:spLocks noGrp="1"/>
          </p:cNvSpPr>
          <p:nvPr>
            <p:ph type="title"/>
          </p:nvPr>
        </p:nvSpPr>
        <p:spPr>
          <a:xfrm>
            <a:off x="519248" y="228601"/>
            <a:ext cx="11151917" cy="747897"/>
          </a:xfrm>
        </p:spPr>
        <p:txBody>
          <a:bodyPr/>
          <a:lstStyle/>
          <a:p>
            <a:r>
              <a:rPr lang="en-US" dirty="0" smtClean="0"/>
              <a:t>Creating a storage account</a:t>
            </a:r>
            <a:endParaRPr lang="en-US" dirty="0"/>
          </a:p>
        </p:txBody>
      </p:sp>
    </p:spTree>
    <p:extLst>
      <p:ext uri="{BB962C8B-B14F-4D97-AF65-F5344CB8AC3E}">
        <p14:creationId xmlns:p14="http://schemas.microsoft.com/office/powerpoint/2010/main" val="255305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81313" y="2195068"/>
            <a:ext cx="9806640" cy="1445011"/>
          </a:xfrm>
        </p:spPr>
        <p:txBody>
          <a:bodyPr/>
          <a:lstStyle/>
          <a:p>
            <a:r>
              <a:rPr lang="en-US" sz="3200" dirty="0" err="1" smtClean="0">
                <a:solidFill>
                  <a:schemeClr val="bg2">
                    <a:lumMod val="50000"/>
                    <a:alpha val="99000"/>
                  </a:schemeClr>
                </a:solidFill>
              </a:rPr>
              <a:t>blob_service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BlobService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a:solidFill>
                  <a:schemeClr val="bg2">
                    <a:lumMod val="50000"/>
                    <a:alpha val="99000"/>
                  </a:schemeClr>
                </a:solidFill>
              </a:rPr>
              <a:t>=</a:t>
            </a:r>
            <a:r>
              <a:rPr lang="en-US" sz="3200" dirty="0" err="1">
                <a:solidFill>
                  <a:schemeClr val="bg2">
                    <a:lumMod val="50000"/>
                    <a:alpha val="99000"/>
                  </a:schemeClr>
                </a:solidFill>
              </a:rPr>
              <a:t>serviceManager.GetAccountCredentials</a:t>
            </a:r>
            <a:r>
              <a:rPr lang="en-US" sz="3200" dirty="0">
                <a:solidFill>
                  <a:schemeClr val="bg2">
                    <a:lumMod val="50000"/>
                    <a:alpha val="99000"/>
                  </a:schemeClr>
                </a:solidFill>
              </a:rPr>
              <a:t>())</a:t>
            </a:r>
          </a:p>
          <a:p>
            <a:r>
              <a:rPr lang="en-US" sz="3200" dirty="0" err="1" smtClean="0">
                <a:solidFill>
                  <a:schemeClr val="bg2">
                    <a:lumMod val="50000"/>
                    <a:alpha val="99000"/>
                  </a:schemeClr>
                </a:solidFill>
              </a:rPr>
              <a:t>blob_service.create_container</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container</a:t>
            </a:r>
            <a:endParaRPr lang="en-US" dirty="0"/>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443198"/>
          </a:xfrm>
        </p:spPr>
        <p:txBody>
          <a:bodyPr/>
          <a:lstStyle/>
          <a:p>
            <a:r>
              <a:rPr lang="en-US" sz="3200" dirty="0" err="1" smtClean="0">
                <a:solidFill>
                  <a:schemeClr val="bg2">
                    <a:lumMod val="50000"/>
                    <a:alpha val="99000"/>
                  </a:schemeClr>
                </a:solidFill>
              </a:rPr>
              <a:t>blob_service.set_container_acl</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Set container ACL</a:t>
            </a:r>
            <a:endParaRPr lang="en-US" dirty="0"/>
          </a:p>
        </p:txBody>
      </p:sp>
    </p:spTree>
    <p:extLst>
      <p:ext uri="{BB962C8B-B14F-4D97-AF65-F5344CB8AC3E}">
        <p14:creationId xmlns:p14="http://schemas.microsoft.com/office/powerpoint/2010/main" val="179991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531920" y="2883558"/>
            <a:ext cx="9806640" cy="886397"/>
          </a:xfrm>
        </p:spPr>
        <p:txBody>
          <a:bodyPr/>
          <a:lstStyle/>
          <a:p>
            <a:r>
              <a:rPr lang="en-US" sz="3200" dirty="0" err="1">
                <a:solidFill>
                  <a:schemeClr val="bg2">
                    <a:lumMod val="50000"/>
                    <a:alpha val="99000"/>
                  </a:schemeClr>
                </a:solidFill>
              </a:rPr>
              <a:t>blob_service.put_blob</a:t>
            </a:r>
            <a:r>
              <a:rPr lang="en-US" sz="3200" dirty="0">
                <a:solidFill>
                  <a:schemeClr val="bg2">
                    <a:lumMod val="50000"/>
                    <a:alpha val="99000"/>
                  </a:schemeClr>
                </a:solidFill>
              </a:rPr>
              <a:t>(</a:t>
            </a:r>
            <a:r>
              <a:rPr lang="en-US" sz="3200" dirty="0" err="1">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myblob</a:t>
            </a:r>
            <a:r>
              <a:rPr lang="en-US" sz="3200" dirty="0">
                <a:solidFill>
                  <a:schemeClr val="bg2">
                    <a:lumMod val="50000"/>
                    <a:alpha val="99000"/>
                  </a:schemeClr>
                </a:solidFill>
              </a:rPr>
              <a:t>, </a:t>
            </a:r>
            <a:r>
              <a:rPr lang="en-US" sz="3200" dirty="0" err="1">
                <a:solidFill>
                  <a:schemeClr val="bg2">
                    <a:lumMod val="50000"/>
                    <a:alpha val="99000"/>
                  </a:schemeClr>
                </a:solidFill>
              </a:rPr>
              <a:t>x_ms_blob_type</a:t>
            </a:r>
            <a:r>
              <a:rPr lang="en-US" sz="3200" dirty="0">
                <a:solidFill>
                  <a:schemeClr val="bg2">
                    <a:lumMod val="50000"/>
                    <a:alpha val="99000"/>
                  </a:schemeClr>
                </a:solidFill>
              </a:rPr>
              <a:t>='</a:t>
            </a:r>
            <a:r>
              <a:rPr lang="en-US" sz="3200" dirty="0" err="1">
                <a:solidFill>
                  <a:schemeClr val="bg2">
                    <a:lumMod val="50000"/>
                    <a:alpha val="99000"/>
                  </a:schemeClr>
                </a:solidFill>
              </a:rPr>
              <a:t>BlockBlob</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Upload a blob </a:t>
            </a:r>
            <a:endParaRPr lang="en-US" dirty="0"/>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smtClean="0">
                <a:solidFill>
                  <a:schemeClr val="accent2">
                    <a:alpha val="99000"/>
                  </a:schemeClr>
                </a:solidFill>
              </a:rPr>
              <a:t>Main Web Service Operations</a:t>
            </a:r>
          </a:p>
        </p:txBody>
      </p:sp>
      <p:sp>
        <p:nvSpPr>
          <p:cNvPr id="8" name="Rectangle 7"/>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err="1">
                <a:gradFill>
                  <a:gsLst>
                    <a:gs pos="0">
                      <a:srgbClr val="FFFFFF"/>
                    </a:gs>
                    <a:gs pos="100000">
                      <a:srgbClr val="FFFFFF"/>
                    </a:gs>
                  </a:gsLst>
                  <a:lin ang="5400000" scaled="0"/>
                </a:gradFill>
              </a:rPr>
              <a:t>PutBlob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GetBlob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DeleteBlob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CopyBlob</a:t>
            </a:r>
            <a:endParaRPr lang="en-US" sz="2800" dirty="0">
              <a:gradFill>
                <a:gsLst>
                  <a:gs pos="0">
                    <a:srgbClr val="FFFFFF"/>
                  </a:gs>
                  <a:gs pos="100000">
                    <a:srgbClr val="FFFFFF"/>
                  </a:gs>
                </a:gsLst>
                <a:lin ang="5400000" scaled="0"/>
              </a:gradFill>
            </a:endParaRPr>
          </a:p>
          <a:p>
            <a:pPr defTabSz="914099" fontAlgn="base">
              <a:spcBef>
                <a:spcPct val="0"/>
              </a:spcBef>
              <a:spcAft>
                <a:spcPct val="0"/>
              </a:spcAft>
            </a:pPr>
            <a:r>
              <a:rPr lang="en-US" sz="2800" dirty="0" err="1">
                <a:gradFill>
                  <a:gsLst>
                    <a:gs pos="0">
                      <a:srgbClr val="FFFFFF"/>
                    </a:gs>
                    <a:gs pos="100000">
                      <a:srgbClr val="FFFFFF"/>
                    </a:gs>
                  </a:gsLst>
                  <a:lin ang="5400000" scaled="0"/>
                </a:gradFill>
              </a:rPr>
              <a:t>SnapshotBlob</a:t>
            </a:r>
            <a:r>
              <a:rPr lang="en-US" sz="2800" dirty="0">
                <a:gradFill>
                  <a:gsLst>
                    <a:gs pos="0">
                      <a:srgbClr val="FFFFFF"/>
                    </a:gs>
                    <a:gs pos="100000">
                      <a:srgbClr val="FFFFFF"/>
                    </a:gs>
                  </a:gsLst>
                  <a:lin ang="5400000" scaled="0"/>
                </a:gradFill>
              </a:rPr>
              <a:t> </a:t>
            </a:r>
          </a:p>
          <a:p>
            <a:pPr defTabSz="914099" fontAlgn="base">
              <a:spcBef>
                <a:spcPct val="0"/>
              </a:spcBef>
              <a:spcAft>
                <a:spcPct val="0"/>
              </a:spcAft>
            </a:pPr>
            <a:r>
              <a:rPr lang="en-US" sz="2800" dirty="0" err="1">
                <a:gradFill>
                  <a:gsLst>
                    <a:gs pos="0">
                      <a:srgbClr val="FFFFFF"/>
                    </a:gs>
                    <a:gs pos="100000">
                      <a:srgbClr val="FFFFFF"/>
                    </a:gs>
                  </a:gsLst>
                  <a:lin ang="5400000" scaled="0"/>
                </a:gradFill>
              </a:rPr>
              <a:t>LeaseBlob</a:t>
            </a:r>
            <a:r>
              <a:rPr lang="en-US" sz="28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9"/>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7620"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Standard HTTP metadata/headers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(Cache-Control, Content-Encoding, Content-Type, </a:t>
            </a:r>
            <a:r>
              <a:rPr lang="en-US" sz="2400" dirty="0" err="1">
                <a:gradFill>
                  <a:gsLst>
                    <a:gs pos="0">
                      <a:srgbClr val="FFFFFF"/>
                    </a:gs>
                    <a:gs pos="100000">
                      <a:srgbClr val="FFFFFF"/>
                    </a:gs>
                  </a:gsLst>
                  <a:lin ang="5400000" scaled="0"/>
                </a:gradFill>
              </a:rPr>
              <a:t>etc</a:t>
            </a:r>
            <a:r>
              <a:rPr lang="en-US" sz="2400" dirty="0">
                <a:gradFill>
                  <a:gsLst>
                    <a:gs pos="0">
                      <a:srgbClr val="FFFFFF"/>
                    </a:gs>
                    <a:gs pos="100000">
                      <a:srgbClr val="FFFFFF"/>
                    </a:gs>
                  </a:gsLst>
                  <a:lin ang="5400000" scaled="0"/>
                </a:gradFill>
              </a:rPr>
              <a:t>)</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Either as part of </a:t>
            </a:r>
            <a:r>
              <a:rPr lang="en-US" sz="2400" dirty="0" err="1">
                <a:gradFill>
                  <a:gsLst>
                    <a:gs pos="0">
                      <a:srgbClr val="FFFFFF"/>
                    </a:gs>
                    <a:gs pos="100000">
                      <a:srgbClr val="FFFFFF"/>
                    </a:gs>
                  </a:gsLst>
                  <a:lin ang="5400000" scaled="0"/>
                </a:gradFill>
              </a:rPr>
              <a:t>PutBlob</a:t>
            </a:r>
            <a:r>
              <a:rPr lang="en-US" sz="240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8"/>
            <a:ext cx="4032106" cy="1107996"/>
          </a:xfrm>
        </p:spPr>
        <p:txBody>
          <a:bodyPr/>
          <a:lstStyle/>
          <a:p>
            <a:pPr algn="r"/>
            <a:r>
              <a:rPr lang="en-US" dirty="0">
                <a:solidFill>
                  <a:schemeClr val="accent2">
                    <a:alpha val="99000"/>
                  </a:schemeClr>
                </a:solidFill>
              </a:rPr>
              <a:t>Blob always accessed by name</a:t>
            </a:r>
          </a:p>
        </p:txBody>
      </p:sp>
      <p:sp>
        <p:nvSpPr>
          <p:cNvPr id="6" name="Rectangle 5"/>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Can include ‘/‘ or other </a:t>
            </a:r>
            <a:br>
              <a:rPr lang="en-US" sz="2800" dirty="0">
                <a:gradFill>
                  <a:gsLst>
                    <a:gs pos="0">
                      <a:srgbClr val="FFFFFF"/>
                    </a:gs>
                    <a:gs pos="100000">
                      <a:srgbClr val="FFFFFF"/>
                    </a:gs>
                  </a:gsLst>
                  <a:lin ang="5400000" scaled="0"/>
                </a:gradFill>
              </a:rPr>
            </a:br>
            <a:r>
              <a:rPr lang="en-US" sz="2800" dirty="0" err="1">
                <a:gradFill>
                  <a:gsLst>
                    <a:gs pos="0">
                      <a:srgbClr val="FFFFFF"/>
                    </a:gs>
                    <a:gs pos="100000">
                      <a:srgbClr val="FFFFFF"/>
                    </a:gs>
                  </a:gsLst>
                  <a:lin ang="5400000" scaled="0"/>
                </a:gradFill>
              </a:rPr>
              <a:t>delimeter</a:t>
            </a:r>
            <a:r>
              <a:rPr lang="en-US" sz="2800" dirty="0">
                <a:gradFill>
                  <a:gsLst>
                    <a:gs pos="0">
                      <a:srgbClr val="FFFFFF"/>
                    </a:gs>
                    <a:gs pos="100000">
                      <a:srgbClr val="FFFFFF"/>
                    </a:gs>
                  </a:gsLst>
                  <a:lin ang="5400000" scaled="0"/>
                </a:gradFill>
              </a:rPr>
              <a:t> in name </a:t>
            </a:r>
            <a:br>
              <a:rPr lang="en-US" sz="28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e.g. /&lt;container&gt;/</a:t>
            </a:r>
            <a:r>
              <a:rPr lang="en-US" sz="2400" dirty="0" err="1">
                <a:gradFill>
                  <a:gsLst>
                    <a:gs pos="0">
                      <a:srgbClr val="FFFFFF"/>
                    </a:gs>
                    <a:gs pos="100000">
                      <a:srgbClr val="FFFFFF"/>
                    </a:gs>
                  </a:gsLst>
                  <a:lin ang="5400000" scaled="0"/>
                </a:gradFill>
              </a:rPr>
              <a:t>myblobs</a:t>
            </a:r>
            <a:r>
              <a:rPr lang="en-US" sz="2400"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8873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565865"/>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line</a:t>
            </a:r>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41011865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50243" y="1447799"/>
            <a:ext cx="6619470" cy="4727448"/>
          </a:xfrm>
        </p:spPr>
        <p:txBody>
          <a:bodyPr/>
          <a:lstStyle/>
          <a:p>
            <a:r>
              <a:rPr lang="en-US" sz="32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a:solidFill>
                <a:schemeClr val="accent2">
                  <a:alpha val="99000"/>
                </a:schemeClr>
              </a:solidFill>
              <a:latin typeface="+mj-lt"/>
            </a:endParaRPr>
          </a:p>
          <a:p>
            <a:r>
              <a:rPr lang="en-US" sz="32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2685"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9230" y="1746611"/>
            <a:ext cx="4220035" cy="413392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Block Blob</a:t>
            </a:r>
            <a:endParaRPr lang="en-US" sz="32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dirty="0">
                <a:gradFill>
                  <a:gsLst>
                    <a:gs pos="0">
                      <a:srgbClr val="FFFFFF"/>
                    </a:gs>
                    <a:gs pos="100000">
                      <a:srgbClr val="FFFFFF"/>
                    </a:gs>
                  </a:gsLst>
                  <a:lin ang="5400000" scaled="0"/>
                </a:gradFill>
              </a:rPr>
              <a:t>Targeted at streaming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sequence of blocks</a:t>
            </a:r>
            <a:endParaRPr lang="en-US" sz="1600" dirty="0">
              <a:gradFill>
                <a:gsLst>
                  <a:gs pos="0">
                    <a:srgbClr val="FFFFFF"/>
                  </a:gs>
                  <a:gs pos="100000">
                    <a:srgbClr val="FFFFFF"/>
                  </a:gs>
                </a:gsLst>
                <a:lin ang="5400000" scaled="0"/>
              </a:gradFill>
            </a:endParaRPr>
          </a:p>
          <a:p>
            <a:pPr defTabSz="914099" fontAlgn="base">
              <a:spcBef>
                <a:spcPct val="0"/>
              </a:spcBef>
              <a:spcAft>
                <a:spcPts val="1800"/>
              </a:spcAft>
            </a:pPr>
            <a:r>
              <a:rPr lang="en-US" sz="1400" dirty="0">
                <a:gradFill>
                  <a:gsLst>
                    <a:gs pos="0">
                      <a:srgbClr val="FFFFFF"/>
                    </a:gs>
                    <a:gs pos="100000">
                      <a:srgbClr val="FFFFFF"/>
                    </a:gs>
                  </a:gsLst>
                  <a:lin ang="5400000" scaled="0"/>
                </a:gradFill>
              </a:rPr>
              <a:t>Each block is identified by a Block ID</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200GB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Concurrency via </a:t>
            </a:r>
            <a:r>
              <a:rPr lang="en-US" dirty="0" err="1">
                <a:gradFill>
                  <a:gsLst>
                    <a:gs pos="0">
                      <a:srgbClr val="FFFFFF"/>
                    </a:gs>
                    <a:gs pos="100000">
                      <a:srgbClr val="FFFFFF"/>
                    </a:gs>
                  </a:gsLst>
                  <a:lin ang="5400000" scaled="0"/>
                </a:gradFill>
              </a:rPr>
              <a:t>Etags</a:t>
            </a:r>
            <a:endParaRPr lang="en-US" dirty="0">
              <a:gradFill>
                <a:gsLst>
                  <a:gs pos="0">
                    <a:srgbClr val="FFFFFF"/>
                  </a:gs>
                  <a:gs pos="100000">
                    <a:srgbClr val="FFFFFF"/>
                  </a:gs>
                </a:gsLst>
                <a:lin ang="5400000" scaled="0"/>
              </a:gradFill>
            </a:endParaRPr>
          </a:p>
        </p:txBody>
      </p:sp>
      <p:sp>
        <p:nvSpPr>
          <p:cNvPr id="8" name="Rectangle 7"/>
          <p:cNvSpPr/>
          <p:nvPr/>
        </p:nvSpPr>
        <p:spPr bwMode="auto">
          <a:xfrm>
            <a:off x="6193914" y="1746611"/>
            <a:ext cx="4220035" cy="41339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Blob</a:t>
            </a:r>
          </a:p>
          <a:p>
            <a:pPr defTabSz="914099" fontAlgn="base">
              <a:spcBef>
                <a:spcPct val="0"/>
              </a:spcBef>
              <a:spcAft>
                <a:spcPts val="1800"/>
              </a:spcAft>
            </a:pPr>
            <a:r>
              <a:rPr lang="en-US" dirty="0">
                <a:gradFill>
                  <a:gsLst>
                    <a:gs pos="0">
                      <a:srgbClr val="FFFFFF"/>
                    </a:gs>
                    <a:gs pos="100000">
                      <a:srgbClr val="FFFFFF"/>
                    </a:gs>
                  </a:gsLst>
                  <a:lin ang="5400000" scaled="0"/>
                </a:gradFill>
              </a:rPr>
              <a:t>Targeted at random read/write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rPr>
              <a:t>Each page is identified by its offset from the start of the blob</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1TB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443198"/>
          </a:xfrm>
        </p:spPr>
        <p:txBody>
          <a:bodyPr/>
          <a:lstStyle/>
          <a:p>
            <a:r>
              <a:rPr lang="en-US" sz="3200" dirty="0" err="1" smtClean="0">
                <a:solidFill>
                  <a:schemeClr val="bg2">
                    <a:lumMod val="50000"/>
                    <a:alpha val="99000"/>
                  </a:schemeClr>
                </a:solidFill>
              </a:rPr>
              <a:t>blob_service.set_container_acl</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Download a blob</a:t>
            </a:r>
            <a:endParaRPr lang="en-US" dirty="0"/>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20701"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7854"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20701"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err="1"/>
              <a:t>Signedresource</a:t>
            </a:r>
            <a:r>
              <a:rPr lang="en-US" spc="-51" dirty="0"/>
              <a:t> </a:t>
            </a:r>
            <a:r>
              <a:rPr lang="en-NZ" spc="-51" dirty="0"/>
              <a:t>Blob or Container</a:t>
            </a:r>
          </a:p>
          <a:p>
            <a:pPr lvl="1"/>
            <a:r>
              <a:rPr lang="en-US" spc="-51" dirty="0" err="1"/>
              <a:t>AccessPolicy</a:t>
            </a:r>
            <a:r>
              <a:rPr lang="en-US" spc="-51" dirty="0"/>
              <a:t> </a:t>
            </a:r>
            <a:r>
              <a:rPr lang="en-NZ" spc="-51" dirty="0"/>
              <a:t>Start, Expiry and Permissions</a:t>
            </a:r>
          </a:p>
          <a:p>
            <a:pPr lvl="1"/>
            <a:r>
              <a:rPr lang="en-US" spc="-51" dirty="0"/>
              <a:t>Signature </a:t>
            </a:r>
            <a:r>
              <a:rPr lang="en-NZ" spc="-51" dirty="0"/>
              <a:t>HMAC-SHA256 of above 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3556"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rgbClr val="8CC600">
                    <a:alpha val="99000"/>
                  </a:srgbClr>
                </a:solidFill>
              </a:rPr>
              <a:t>http://...blob.../pics/image.jpg?</a:t>
            </a:r>
            <a:br>
              <a:rPr lang="en-NZ" sz="2000" spc="-51" dirty="0">
                <a:solidFill>
                  <a:srgbClr val="8CC600">
                    <a:alpha val="99000"/>
                  </a:srgbClr>
                </a:solidFill>
              </a:rPr>
            </a:br>
            <a:r>
              <a:rPr lang="en-NZ" sz="2000" spc="-51" dirty="0">
                <a:solidFill>
                  <a:srgbClr val="8CC600">
                    <a:alpha val="99000"/>
                  </a:srgbClr>
                </a:solidFill>
              </a:rPr>
              <a:t>sr=c&amp;st=2009-02-09T08:20Z&amp;se=2009-02-10T08:30Z&amp;sp=w</a:t>
            </a:r>
            <a:br>
              <a:rPr lang="en-NZ" sz="2000" spc="-51" dirty="0">
                <a:solidFill>
                  <a:srgbClr val="8CC600">
                    <a:alpha val="99000"/>
                  </a:srgbClr>
                </a:solidFill>
              </a:rPr>
            </a:br>
            <a:r>
              <a:rPr lang="en-NZ" sz="2000" spc="-51" dirty="0">
                <a:solidFill>
                  <a:srgbClr val="8CC600">
                    <a:alpha val="99000"/>
                  </a:srgbClr>
                </a:solidFill>
              </a:rPr>
              <a:t>&amp;sig= dD80ihBh5jfNpymO5Hg1IdiJIEvHcJpCMiCMnN%2fRnbI%3d</a:t>
            </a:r>
            <a:endParaRPr lang="en-US" sz="2000" spc="-51" dirty="0">
              <a:solidFill>
                <a:srgbClr val="8CC600">
                  <a:alpha val="99000"/>
                </a:srgbClr>
              </a:solidFill>
            </a:endParaRPr>
          </a:p>
        </p:txBody>
      </p:sp>
      <p:sp>
        <p:nvSpPr>
          <p:cNvPr id="6" name="Down Arrow 5"/>
          <p:cNvSpPr/>
          <p:nvPr/>
        </p:nvSpPr>
        <p:spPr bwMode="auto">
          <a:xfrm rot="10800000" flipV="1">
            <a:off x="328770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947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8718"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8825"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10786"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20701"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Permissions</a:t>
            </a:r>
          </a:p>
          <a:p>
            <a:pPr lvl="1"/>
            <a:endParaRPr lang="en-NZ" spc="-51" dirty="0"/>
          </a:p>
          <a:p>
            <a:r>
              <a:rPr lang="en-NZ" sz="3600" dirty="0">
                <a:solidFill>
                  <a:schemeClr val="accent2">
                    <a:alpha val="99000"/>
                  </a:schemeClr>
                </a:solidFill>
              </a:rPr>
              <a:t>Create Shared Access Signature URL</a:t>
            </a:r>
          </a:p>
          <a:p>
            <a:pPr lvl="1"/>
            <a:r>
              <a:rPr lang="en-US" spc="-51" dirty="0" err="1"/>
              <a:t>Signedresource</a:t>
            </a:r>
            <a:r>
              <a:rPr lang="en-US" spc="-51" dirty="0"/>
              <a:t> </a:t>
            </a:r>
            <a:r>
              <a:rPr lang="en-NZ" spc="-51" dirty="0"/>
              <a:t>Blob or Container</a:t>
            </a:r>
          </a:p>
          <a:p>
            <a:pPr lvl="1"/>
            <a:r>
              <a:rPr lang="en-US" spc="-51" dirty="0" err="1"/>
              <a:t>Signedidentifier</a:t>
            </a:r>
            <a:r>
              <a:rPr lang="en-US" spc="-51" dirty="0"/>
              <a:t> </a:t>
            </a:r>
            <a:r>
              <a:rPr lang="en-NZ" spc="-51" dirty="0"/>
              <a:t>Optional pointer to container policy</a:t>
            </a:r>
          </a:p>
          <a:p>
            <a:pPr lvl="1"/>
            <a:r>
              <a:rPr lang="en-US" spc="-51" dirty="0"/>
              <a:t>Signature </a:t>
            </a:r>
            <a:r>
              <a:rPr lang="en-NZ" spc="-51" dirty="0"/>
              <a:t>HMAC-SHA256 of above 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7934"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rgbClr val="8CC600">
                    <a:alpha val="99000"/>
                  </a:srgbClr>
                </a:solidFill>
              </a:rPr>
              <a:t>http://...blob.../</a:t>
            </a:r>
            <a:r>
              <a:rPr lang="en-NZ" sz="1600" spc="-51" dirty="0" err="1">
                <a:solidFill>
                  <a:srgbClr val="8CC600">
                    <a:alpha val="99000"/>
                  </a:srgbClr>
                </a:solidFill>
              </a:rPr>
              <a:t>pics</a:t>
            </a:r>
            <a:r>
              <a:rPr lang="en-NZ" sz="1600" spc="-51" dirty="0">
                <a:solidFill>
                  <a:srgbClr val="8CC600">
                    <a:alpha val="99000"/>
                  </a:srgbClr>
                </a:solidFill>
              </a:rPr>
              <a:t>/image.jpg?</a:t>
            </a:r>
            <a:br>
              <a:rPr lang="en-NZ" sz="1600" spc="-51" dirty="0">
                <a:solidFill>
                  <a:srgbClr val="8CC600">
                    <a:alpha val="99000"/>
                  </a:srgbClr>
                </a:solidFill>
              </a:rPr>
            </a:br>
            <a:r>
              <a:rPr lang="en-NZ" sz="1600" spc="-51" dirty="0" err="1">
                <a:solidFill>
                  <a:srgbClr val="8CC600">
                    <a:alpha val="99000"/>
                  </a:srgbClr>
                </a:solidFill>
              </a:rPr>
              <a:t>sr</a:t>
            </a:r>
            <a:r>
              <a:rPr lang="en-NZ" sz="1600" spc="-51" dirty="0">
                <a:solidFill>
                  <a:srgbClr val="8CC600">
                    <a:alpha val="99000"/>
                  </a:srgbClr>
                </a:solidFill>
              </a:rPr>
              <a:t>=</a:t>
            </a:r>
            <a:r>
              <a:rPr lang="en-NZ" sz="1600" spc="-51" dirty="0" err="1">
                <a:solidFill>
                  <a:srgbClr val="8CC600">
                    <a:alpha val="99000"/>
                  </a:srgbClr>
                </a:solidFill>
              </a:rPr>
              <a:t>c&amp;si</a:t>
            </a:r>
            <a:r>
              <a:rPr lang="en-NZ" sz="1600" spc="-51" dirty="0">
                <a:solidFill>
                  <a:srgbClr val="8CC600">
                    <a:alpha val="99000"/>
                  </a:srgbClr>
                </a:solidFill>
              </a:rPr>
              <a:t>=MyUploadPolicyForUserID12345</a:t>
            </a:r>
            <a:br>
              <a:rPr lang="en-NZ" sz="1600" spc="-51" dirty="0">
                <a:solidFill>
                  <a:srgbClr val="8CC600">
                    <a:alpha val="99000"/>
                  </a:srgbClr>
                </a:solidFill>
              </a:rPr>
            </a:br>
            <a:r>
              <a:rPr lang="en-NZ" sz="1600" spc="-51"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7000208"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3516"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8947" y="4741940"/>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a:solidFill>
                  <a:schemeClr val="bg2">
                    <a:lumMod val="50000"/>
                    <a:alpha val="99000"/>
                  </a:schemeClr>
                </a:solidFill>
              </a:rPr>
              <a:t>base_url</a:t>
            </a:r>
            <a:r>
              <a:rPr lang="en-US" sz="3200" dirty="0">
                <a:solidFill>
                  <a:schemeClr val="bg2">
                    <a:lumMod val="50000"/>
                    <a:alpha val="99000"/>
                  </a:schemeClr>
                </a:solidFill>
              </a:rPr>
              <a:t> = 'https://' + </a:t>
            </a:r>
            <a:r>
              <a:rPr lang="en-US" sz="3200" dirty="0" err="1">
                <a:solidFill>
                  <a:schemeClr val="bg2">
                    <a:lumMod val="50000"/>
                    <a:alpha val="99000"/>
                  </a:schemeClr>
                </a:solidFill>
              </a:rPr>
              <a:t>self.blob_service.account_name</a:t>
            </a:r>
            <a:r>
              <a:rPr lang="en-US" sz="3200" dirty="0">
                <a:solidFill>
                  <a:schemeClr val="bg2">
                    <a:lumMod val="50000"/>
                    <a:alpha val="99000"/>
                  </a:schemeClr>
                </a:solidFill>
              </a:rPr>
              <a:t> + '.blob.core.windows.net'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1001813"/>
          </a:xfrm>
        </p:spPr>
        <p:txBody>
          <a:bodyPr/>
          <a:lstStyle/>
          <a:p>
            <a:r>
              <a:rPr lang="en-US" sz="3200" dirty="0" err="1" smtClean="0">
                <a:solidFill>
                  <a:schemeClr val="bg2">
                    <a:lumMod val="50000"/>
                    <a:alpha val="99000"/>
                  </a:schemeClr>
                </a:solidFill>
              </a:rPr>
              <a:t>sas</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SharedAccessSignature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smtClean="0">
                <a:solidFill>
                  <a:schemeClr val="bg2">
                    <a:lumMod val="50000"/>
                    <a:alpha val="99000"/>
                  </a:schemeClr>
                </a:solidFill>
              </a:rPr>
              <a:t>)</a:t>
            </a:r>
          </a:p>
          <a:p>
            <a:r>
              <a:rPr lang="en-US" sz="3200" dirty="0" err="1">
                <a:solidFill>
                  <a:schemeClr val="bg2">
                    <a:lumMod val="50000"/>
                    <a:alpha val="99000"/>
                  </a:schemeClr>
                </a:solidFill>
              </a:rPr>
              <a:t>sas.sign_request</a:t>
            </a:r>
            <a:r>
              <a:rPr lang="en-US" sz="3200" dirty="0">
                <a:solidFill>
                  <a:schemeClr val="bg2">
                    <a:lumMod val="50000"/>
                    <a:alpha val="99000"/>
                  </a:schemeClr>
                </a:solidFill>
              </a:rPr>
              <a:t>(</a:t>
            </a:r>
            <a:r>
              <a:rPr lang="en-US" sz="3200" dirty="0" err="1">
                <a:solidFill>
                  <a:schemeClr val="bg2">
                    <a:lumMod val="50000"/>
                    <a:alpha val="99000"/>
                  </a:schemeClr>
                </a:solidFill>
              </a:rPr>
              <a:t>wr</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989633"/>
            <a:ext cx="8193639" cy="4105739"/>
          </a:xfrm>
        </p:spPr>
        <p:txBody>
          <a:bodyPr/>
          <a:lstStyle/>
          <a:p>
            <a:pPr lvl="0"/>
            <a:r>
              <a:rPr lang="en-US" sz="3200" dirty="0" smtClean="0"/>
              <a:t>Storage in the cloud </a:t>
            </a:r>
            <a:r>
              <a:rPr lang="en-US" sz="3200" dirty="0"/>
              <a:t>– </a:t>
            </a:r>
            <a:r>
              <a:rPr lang="en-US" sz="3200" dirty="0" err="1"/>
              <a:t>RESTful</a:t>
            </a:r>
            <a:r>
              <a:rPr lang="en-US" sz="3200" dirty="0"/>
              <a:t> Web Services</a:t>
            </a:r>
            <a:endParaRPr lang="en-US" sz="3200" dirty="0" smtClean="0"/>
          </a:p>
          <a:p>
            <a:r>
              <a:rPr lang="en-US" sz="3200" dirty="0"/>
              <a:t>Windows Azure Storage </a:t>
            </a:r>
            <a:r>
              <a:rPr lang="en-US" sz="3200" dirty="0" smtClean="0"/>
              <a:t>Account</a:t>
            </a:r>
          </a:p>
          <a:p>
            <a:r>
              <a:rPr lang="en-US" sz="3200" dirty="0" smtClean="0"/>
              <a:t>Security and reliability</a:t>
            </a:r>
          </a:p>
          <a:p>
            <a:r>
              <a:rPr lang="en-US" sz="3200" dirty="0"/>
              <a:t>Windows Azure Storage </a:t>
            </a:r>
            <a:r>
              <a:rPr lang="en-US" sz="3200" dirty="0" smtClean="0"/>
              <a:t>Abstractions</a:t>
            </a:r>
          </a:p>
          <a:p>
            <a:r>
              <a:rPr lang="en-US" sz="3200" dirty="0" smtClean="0"/>
              <a:t>Blobs, Drives, Tables, Queues</a:t>
            </a:r>
          </a:p>
          <a:p>
            <a:r>
              <a:rPr lang="en-US" sz="3200" dirty="0" smtClean="0"/>
              <a:t>Blob details, Table details</a:t>
            </a:r>
          </a:p>
        </p:txBody>
      </p:sp>
    </p:spTree>
    <p:extLst>
      <p:ext uri="{BB962C8B-B14F-4D97-AF65-F5344CB8AC3E}">
        <p14:creationId xmlns:p14="http://schemas.microsoft.com/office/powerpoint/2010/main" val="369615582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6736"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519248" y="1447800"/>
            <a:ext cx="11151917" cy="553998"/>
          </a:xfrm>
        </p:spPr>
        <p:txBody>
          <a:bodyPr/>
          <a:lstStyle/>
          <a:p>
            <a:r>
              <a:rPr lang="en-US" dirty="0" smtClean="0"/>
              <a:t>Uploading a large blob</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249350"/>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pPr defTabSz="1218987"/>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7152" y="4353198"/>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z="2400" spc="-51" dirty="0">
                <a:gradFill>
                  <a:gsLst>
                    <a:gs pos="0">
                      <a:srgbClr val="595959"/>
                    </a:gs>
                    <a:gs pos="86000">
                      <a:srgbClr val="595959"/>
                    </a:gs>
                  </a:gsLst>
                  <a:lin ang="5400000" scaled="0"/>
                </a:gradFill>
              </a:rPr>
              <a:t>Efficient continuation and retry</a:t>
            </a:r>
          </a:p>
          <a:p>
            <a:pPr defTabSz="914325">
              <a:lnSpc>
                <a:spcPct val="90000"/>
              </a:lnSpc>
              <a:spcBef>
                <a:spcPct val="20000"/>
              </a:spcBef>
              <a:defRPr/>
            </a:pPr>
            <a:r>
              <a:rPr lang="en-US" sz="2400" spc="-51"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6397637"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9050262" y="5565558"/>
            <a:ext cx="1765420" cy="646331"/>
          </a:xfrm>
          <a:prstGeom prst="rect">
            <a:avLst/>
          </a:prstGeom>
        </p:spPr>
        <p:txBody>
          <a:bodyPr wrap="none">
            <a:spAutoFit/>
          </a:bodyPr>
          <a:lstStyle/>
          <a:p>
            <a:pPr defTabSz="1218987"/>
            <a:r>
              <a:rPr lang="en-US" dirty="0">
                <a:solidFill>
                  <a:srgbClr val="595959">
                    <a:alpha val="99000"/>
                  </a:srgbClr>
                </a:solidFill>
              </a:rPr>
              <a:t>Windows Azure</a:t>
            </a:r>
            <a:br>
              <a:rPr lang="en-US" dirty="0">
                <a:solidFill>
                  <a:srgbClr val="595959">
                    <a:alpha val="99000"/>
                  </a:srgbClr>
                </a:solidFill>
              </a:rPr>
            </a:br>
            <a:r>
              <a:rPr lang="en-US" dirty="0">
                <a:solidFill>
                  <a:srgbClr val="595959">
                    <a:alpha val="99000"/>
                  </a:srgbClr>
                </a:solidFill>
              </a:rPr>
              <a:t>Storage</a:t>
            </a:r>
            <a:endParaRPr lang="en-US" sz="2000" dirty="0">
              <a:solidFill>
                <a:srgbClr val="292929"/>
              </a:solidFill>
            </a:endParaRP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GET http://</a:t>
            </a:r>
            <a:r>
              <a:rPr lang="en-US" sz="1600" u="sng" dirty="0">
                <a:solidFill>
                  <a:srgbClr val="292929">
                    <a:lumMod val="65000"/>
                    <a:lumOff val="35000"/>
                    <a:alpha val="99000"/>
                  </a:srgbClr>
                </a:solidFill>
                <a:latin typeface="Consolas" pitchFamily="49" charset="0"/>
                <a:cs typeface="Consolas" pitchFamily="49" charset="0"/>
              </a:rPr>
              <a:t>...</a:t>
            </a:r>
            <a:r>
              <a:rPr lang="en-US" sz="1600" dirty="0">
                <a:solidFill>
                  <a:srgbClr val="292929">
                    <a:lumMod val="65000"/>
                    <a:lumOff val="35000"/>
                    <a:alpha val="99000"/>
                  </a:srgbClr>
                </a:solidFill>
                <a:latin typeface="Consolas" pitchFamily="49" charset="0"/>
                <a:cs typeface="Consolas" pitchFamily="49" charset="0"/>
              </a:rPr>
              <a:t>/</a:t>
            </a:r>
            <a:r>
              <a:rPr lang="en-US" sz="1600" u="sng" dirty="0">
                <a:solidFill>
                  <a:srgbClr val="292929">
                    <a:lumMod val="65000"/>
                    <a:lumOff val="35000"/>
                    <a:alpha val="99000"/>
                  </a:srgbClr>
                </a:solidFill>
                <a:latin typeface="Consolas" pitchFamily="49" charset="0"/>
                <a:cs typeface="Consolas" pitchFamily="49" charset="0"/>
              </a:rPr>
              <a:t>products</a:t>
            </a:r>
            <a:r>
              <a:rPr lang="en-US" sz="1600" dirty="0">
                <a:solidFill>
                  <a:srgbClr val="292929">
                    <a:lumMod val="65000"/>
                    <a:lumOff val="35000"/>
                    <a:alpha val="99000"/>
                  </a:srgbClr>
                </a:solidFill>
                <a:latin typeface="Consolas" pitchFamily="49" charset="0"/>
                <a:cs typeface="Consolas" pitchFamily="49" charset="0"/>
              </a:rPr>
              <a:t>?comp=list&amp;prefix=Tents&amp;delimiter=/</a:t>
            </a: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1218987"/>
            <a:r>
              <a:rPr lang="en-US" sz="1600" dirty="0">
                <a:solidFill>
                  <a:srgbClr val="292929">
                    <a:lumMod val="65000"/>
                    <a:lumOff val="35000"/>
                    <a:alpha val="99000"/>
                  </a:srgbClr>
                </a:solidFill>
                <a:latin typeface="Consolas" pitchFamily="49" charset="0"/>
                <a:cs typeface="Consolas" pitchFamily="49" charset="0"/>
              </a:rPr>
              <a:t>&lt;Blob&gt;Tents/PalaceTent.wmv&lt;/Blob&gt;</a:t>
            </a:r>
          </a:p>
          <a:p>
            <a:pPr defTabSz="1218987"/>
            <a:r>
              <a:rPr lang="en-US" sz="1600" dirty="0">
                <a:solidFill>
                  <a:srgbClr val="292929">
                    <a:lumMod val="65000"/>
                    <a:lumOff val="35000"/>
                    <a:alpha val="99000"/>
                  </a:srgbClr>
                </a:solidFill>
                <a:latin typeface="Consolas" pitchFamily="49" charset="0"/>
                <a:cs typeface="Consolas" pitchFamily="49" charset="0"/>
              </a:rPr>
              <a:t>&lt;Blob&gt;Tents/ShedTent.wmv&lt;/Blob&gt;</a:t>
            </a:r>
            <a:endParaRPr lang="en-NZ" sz="16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20701" y="2794891"/>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http://adventureworks.blob.core.windows.net/</a:t>
            </a:r>
          </a:p>
          <a:p>
            <a:pPr defTabSz="914061"/>
            <a:r>
              <a:rPr lang="en-NZ" sz="1600" dirty="0">
                <a:solidFill>
                  <a:srgbClr val="292929">
                    <a:lumMod val="65000"/>
                    <a:lumOff val="35000"/>
                    <a:alpha val="99000"/>
                  </a:srgbClr>
                </a:solidFill>
                <a:latin typeface="Consolas" pitchFamily="49" charset="0"/>
                <a:cs typeface="Consolas" pitchFamily="49" charset="0"/>
              </a:rPr>
              <a:t>     Products/Bikes/SuperDuperCycle.jpg</a:t>
            </a:r>
          </a:p>
          <a:p>
            <a:pPr defTabSz="914061"/>
            <a:r>
              <a:rPr lang="en-NZ" sz="1600" dirty="0">
                <a:solidFill>
                  <a:srgbClr val="292929">
                    <a:lumMod val="65000"/>
                    <a:lumOff val="35000"/>
                    <a:alpha val="99000"/>
                  </a:srgbClr>
                </a:solidFill>
                <a:latin typeface="Consolas" pitchFamily="49" charset="0"/>
                <a:cs typeface="Consolas" pitchFamily="49" charset="0"/>
              </a:rPr>
              <a:t>     Products/Bikes/FastBike.jpg</a:t>
            </a:r>
          </a:p>
          <a:p>
            <a:pPr defTabSz="914061"/>
            <a:r>
              <a:rPr lang="en-NZ" sz="1600" dirty="0">
                <a:solidFill>
                  <a:srgbClr val="292929">
                    <a:lumMod val="65000"/>
                    <a:lumOff val="35000"/>
                    <a:alpha val="99000"/>
                  </a:srgbClr>
                </a:solidFill>
                <a:latin typeface="Consolas" pitchFamily="49" charset="0"/>
                <a:cs typeface="Consolas" pitchFamily="49" charset="0"/>
              </a:rPr>
              <a:t>     Products/Canoes/Whitewater.jpg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Products/Canoes/Flatwater.jpg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Products/Canoes/Hybrid.jpg</a:t>
            </a:r>
          </a:p>
          <a:p>
            <a:pPr defTabSz="914061"/>
            <a:r>
              <a:rPr lang="en-NZ" sz="1600" dirty="0">
                <a:solidFill>
                  <a:srgbClr val="292929">
                    <a:lumMod val="65000"/>
                    <a:lumOff val="35000"/>
                    <a:alpha val="99000"/>
                  </a:srgbClr>
                </a:solidFill>
                <a:latin typeface="Consolas" pitchFamily="49" charset="0"/>
                <a:cs typeface="Consolas" pitchFamily="49" charset="0"/>
              </a:rPr>
              <a:t>     Products/Tents/PalaceTent.jpg</a:t>
            </a:r>
          </a:p>
          <a:p>
            <a:pPr defTabSz="914061"/>
            <a:r>
              <a:rPr lang="en-NZ" sz="16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http://.../</a:t>
            </a:r>
            <a:r>
              <a:rPr lang="en-US" sz="1600" dirty="0" err="1">
                <a:solidFill>
                  <a:srgbClr val="292929">
                    <a:lumMod val="65000"/>
                    <a:lumOff val="35000"/>
                    <a:alpha val="99000"/>
                  </a:srgbClr>
                </a:solidFill>
                <a:latin typeface="Consolas" pitchFamily="49" charset="0"/>
                <a:cs typeface="Consolas" pitchFamily="49" charset="0"/>
              </a:rPr>
              <a:t>products?comp</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list&amp;prefix</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Canoes&amp;maxresults</a:t>
            </a:r>
            <a:r>
              <a:rPr lang="en-US" sz="1600" dirty="0">
                <a:solidFill>
                  <a:srgbClr val="292929">
                    <a:lumMod val="65000"/>
                    <a:lumOff val="35000"/>
                    <a:alpha val="99000"/>
                  </a:srgbClr>
                </a:solidFill>
                <a:latin typeface="Consolas" pitchFamily="49" charset="0"/>
                <a:cs typeface="Consolas" pitchFamily="49" charset="0"/>
              </a:rPr>
              <a:t>=2</a:t>
            </a:r>
            <a:br>
              <a:rPr lang="en-US" sz="1600" dirty="0">
                <a:solidFill>
                  <a:srgbClr val="292929">
                    <a:lumMod val="65000"/>
                    <a:lumOff val="35000"/>
                    <a:alpha val="99000"/>
                  </a:srgbClr>
                </a:solidFill>
                <a:latin typeface="Consolas" pitchFamily="49" charset="0"/>
                <a:cs typeface="Consolas" pitchFamily="49" charset="0"/>
              </a:rPr>
            </a:br>
            <a:r>
              <a:rPr lang="en-US" sz="1600" dirty="0">
                <a:solidFill>
                  <a:srgbClr val="292929">
                    <a:lumMod val="65000"/>
                    <a:lumOff val="35000"/>
                    <a:alpha val="99000"/>
                  </a:srgbClr>
                </a:solidFill>
                <a:latin typeface="Consolas" pitchFamily="49" charset="0"/>
                <a:cs typeface="Consolas" pitchFamily="49" charset="0"/>
              </a:rPr>
              <a:t>	&amp;marker=</a:t>
            </a:r>
            <a:r>
              <a:rPr lang="en-US" sz="1600" dirty="0" err="1">
                <a:solidFill>
                  <a:srgbClr val="292929">
                    <a:lumMod val="65000"/>
                    <a:lumOff val="35000"/>
                    <a:alpha val="99000"/>
                  </a:srgbClr>
                </a:solidFill>
                <a:latin typeface="Consolas" pitchFamily="49" charset="0"/>
                <a:cs typeface="Consolas" pitchFamily="49" charset="0"/>
              </a:rPr>
              <a:t>MarkerValue</a:t>
            </a:r>
            <a:endParaRPr lang="en-US" sz="1600" dirty="0">
              <a:solidFill>
                <a:srgbClr val="292929">
                  <a:lumMod val="65000"/>
                  <a:lumOff val="35000"/>
                  <a:alpha val="99000"/>
                </a:srgbClr>
              </a:solidFill>
              <a:latin typeface="Consolas" pitchFamily="49" charset="0"/>
              <a:cs typeface="Consolas" pitchFamily="49" charset="0"/>
            </a:endParaRP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914061"/>
            <a:r>
              <a:rPr lang="en-US" sz="16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20701"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t>
            </a:r>
            <a:r>
              <a:rPr lang="en-NZ" sz="1600" dirty="0" err="1">
                <a:solidFill>
                  <a:srgbClr val="292929">
                    <a:lumMod val="65000"/>
                    <a:lumOff val="35000"/>
                    <a:alpha val="99000"/>
                  </a:srgbClr>
                </a:solidFill>
                <a:latin typeface="Consolas" pitchFamily="49" charset="0"/>
                <a:cs typeface="Consolas" pitchFamily="49" charset="0"/>
              </a:rPr>
              <a:t>products?comp</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list&amp;prefix</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Canoes&amp;maxresults</a:t>
            </a:r>
            <a:r>
              <a:rPr lang="en-NZ" sz="1600" dirty="0">
                <a:solidFill>
                  <a:srgbClr val="292929">
                    <a:lumMod val="65000"/>
                    <a:lumOff val="35000"/>
                    <a:alpha val="99000"/>
                  </a:srgbClr>
                </a:solidFill>
                <a:latin typeface="Consolas" pitchFamily="49" charset="0"/>
                <a:cs typeface="Consolas" pitchFamily="49" charset="0"/>
              </a:rPr>
              <a:t>=2</a:t>
            </a:r>
          </a:p>
          <a:p>
            <a:pPr defTabSz="914061"/>
            <a:endParaRPr lang="en-NZ" sz="1600" dirty="0">
              <a:solidFill>
                <a:srgbClr val="292929">
                  <a:lumMod val="65000"/>
                  <a:lumOff val="35000"/>
                  <a:alpha val="99000"/>
                </a:srgbClr>
              </a:solidFill>
              <a:latin typeface="Consolas" pitchFamily="49" charset="0"/>
              <a:cs typeface="Consolas" pitchFamily="49" charset="0"/>
            </a:endParaRPr>
          </a:p>
          <a:p>
            <a:pPr defTabSz="914061"/>
            <a:r>
              <a:rPr lang="en-NZ" sz="1600" dirty="0">
                <a:solidFill>
                  <a:srgbClr val="292929">
                    <a:lumMod val="65000"/>
                    <a:lumOff val="35000"/>
                    <a:alpha val="99000"/>
                  </a:srgbClr>
                </a:solidFill>
                <a:latin typeface="Consolas" pitchFamily="49" charset="0"/>
                <a:cs typeface="Consolas" pitchFamily="49" charset="0"/>
              </a:rPr>
              <a:t>&lt;Blob&gt;Canoes/Whitewater.jpg&lt;/Blob&gt;</a:t>
            </a:r>
          </a:p>
          <a:p>
            <a:pPr defTabSz="914061"/>
            <a:r>
              <a:rPr lang="en-NZ" sz="1600" dirty="0">
                <a:solidFill>
                  <a:srgbClr val="292929">
                    <a:lumMod val="65000"/>
                    <a:lumOff val="35000"/>
                    <a:alpha val="99000"/>
                  </a:srgbClr>
                </a:solidFill>
                <a:latin typeface="Consolas" pitchFamily="49" charset="0"/>
                <a:cs typeface="Consolas" pitchFamily="49" charset="0"/>
              </a:rPr>
              <a:t>&lt;Blob&gt;Canoes/Flatwater.jpg&lt;/Blob&gt;</a:t>
            </a:r>
          </a:p>
          <a:p>
            <a:pPr defTabSz="914061"/>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r>
              <a:rPr lang="en-NZ" sz="1600" dirty="0" err="1">
                <a:solidFill>
                  <a:srgbClr val="292929">
                    <a:lumMod val="65000"/>
                    <a:lumOff val="35000"/>
                    <a:alpha val="99000"/>
                  </a:srgbClr>
                </a:solidFill>
                <a:latin typeface="Consolas" pitchFamily="49" charset="0"/>
                <a:cs typeface="Consolas" pitchFamily="49" charset="0"/>
              </a:rPr>
              <a:t>MarkerValue</a:t>
            </a:r>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p>
          <a:p>
            <a:pPr defTabSz="914061"/>
            <a:endParaRPr lang="en-NZ" sz="16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20701" y="1446213"/>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smtClean="0"/>
              <a:t>Page Blob – Random Read/Write</a:t>
            </a:r>
            <a:endParaRPr lang="en-US" dirty="0"/>
          </a:p>
        </p:txBody>
      </p:sp>
      <p:sp>
        <p:nvSpPr>
          <p:cNvPr id="40" name="Content Placeholder 2"/>
          <p:cNvSpPr txBox="1">
            <a:spLocks/>
          </p:cNvSpPr>
          <p:nvPr/>
        </p:nvSpPr>
        <p:spPr>
          <a:xfrm>
            <a:off x="5446715"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rgbClr val="00AEEF">
                    <a:alpha val="99000"/>
                  </a:srgbClr>
                </a:solidFill>
                <a:latin typeface="Segoe UI Light" pitchFamily="34" charset="0"/>
              </a:rPr>
              <a:t>Create </a:t>
            </a:r>
            <a:r>
              <a:rPr lang="en-US" sz="4000" spc="-100" dirty="0" err="1">
                <a:solidFill>
                  <a:srgbClr val="00AEEF">
                    <a:alpha val="99000"/>
                  </a:srgbClr>
                </a:solidFill>
                <a:latin typeface="Segoe UI Light" pitchFamily="34" charset="0"/>
              </a:rPr>
              <a:t>MyBlob</a:t>
            </a:r>
            <a:endParaRPr lang="en-US" sz="4000" spc="-100" dirty="0">
              <a:solidFill>
                <a:srgbClr val="00AEEF">
                  <a:alpha val="99000"/>
                </a:srgbClr>
              </a:solidFill>
              <a:latin typeface="Segoe UI Light" pitchFamily="34" charset="0"/>
            </a:endParaRPr>
          </a:p>
          <a:p>
            <a:pPr marL="533306" lvl="1" indent="0">
              <a:spcBef>
                <a:spcPts val="0"/>
              </a:spcBef>
              <a:buNone/>
            </a:pPr>
            <a:r>
              <a:rPr lang="en-US" sz="1600" dirty="0">
                <a:solidFill>
                  <a:srgbClr val="595959">
                    <a:alpha val="99000"/>
                  </a:srgbClr>
                </a:solidFill>
              </a:rPr>
              <a:t>Specify Blob Size = 10 </a:t>
            </a:r>
            <a:r>
              <a:rPr lang="en-US" sz="1600" dirty="0" err="1">
                <a:solidFill>
                  <a:srgbClr val="595959">
                    <a:alpha val="99000"/>
                  </a:srgbClr>
                </a:solidFill>
              </a:rPr>
              <a:t>Gbytes</a:t>
            </a:r>
            <a:endParaRPr lang="en-US" sz="1600" dirty="0">
              <a:solidFill>
                <a:srgbClr val="595959">
                  <a:alpha val="99000"/>
                </a:srgbClr>
              </a:solidFill>
            </a:endParaRPr>
          </a:p>
          <a:p>
            <a:pPr marL="533306" lvl="1" indent="0">
              <a:buNone/>
            </a:pPr>
            <a:r>
              <a:rPr lang="en-US" sz="1600" dirty="0">
                <a:solidFill>
                  <a:srgbClr val="595959">
                    <a:alpha val="99000"/>
                  </a:srgbClr>
                </a:solidFill>
              </a:rPr>
              <a:t>Sparse storage - Only charged for pages with data stored in them</a:t>
            </a:r>
          </a:p>
          <a:p>
            <a:pPr marL="0" indent="0">
              <a:buNone/>
            </a:pPr>
            <a:r>
              <a:rPr lang="en-US" sz="1800" dirty="0">
                <a:solidFill>
                  <a:srgbClr val="595959">
                    <a:alpha val="99000"/>
                  </a:srgbClr>
                </a:solidFill>
              </a:rPr>
              <a:t>Fixed Page Size = 512 bytes</a:t>
            </a:r>
          </a:p>
          <a:p>
            <a:pPr marL="0" indent="0">
              <a:buNone/>
            </a:pPr>
            <a:r>
              <a:rPr lang="en-US" sz="1800" dirty="0">
                <a:solidFill>
                  <a:srgbClr val="595959">
                    <a:alpha val="99000"/>
                  </a:srgbClr>
                </a:solidFill>
              </a:rPr>
              <a:t>Random Access Operations</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[512, 2048)</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[0, 1024)</a:t>
            </a:r>
          </a:p>
          <a:p>
            <a:pPr marL="533306" lvl="1" indent="0">
              <a:buNone/>
            </a:pPr>
            <a:r>
              <a:rPr lang="en-US" sz="1600" b="1" dirty="0" err="1">
                <a:solidFill>
                  <a:srgbClr val="595959">
                    <a:alpha val="99000"/>
                  </a:srgbClr>
                </a:solidFill>
              </a:rPr>
              <a:t>ClearPage</a:t>
            </a:r>
            <a:r>
              <a:rPr lang="en-US" sz="1600" dirty="0">
                <a:solidFill>
                  <a:srgbClr val="595959">
                    <a:alpha val="99000"/>
                  </a:srgbClr>
                </a:solidFill>
              </a:rPr>
              <a:t>[512, 1536)</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[2048,2560)</a:t>
            </a:r>
          </a:p>
          <a:p>
            <a:pPr marL="0" indent="0">
              <a:buNone/>
            </a:pPr>
            <a:r>
              <a:rPr lang="en-US" sz="1800" b="1" dirty="0" err="1">
                <a:solidFill>
                  <a:srgbClr val="595959">
                    <a:alpha val="99000"/>
                  </a:srgbClr>
                </a:solidFill>
              </a:rPr>
              <a:t>GetPageRange</a:t>
            </a:r>
            <a:r>
              <a:rPr lang="en-US" sz="1800" dirty="0">
                <a:solidFill>
                  <a:srgbClr val="595959">
                    <a:alpha val="99000"/>
                  </a:srgbClr>
                </a:solidFill>
              </a:rPr>
              <a:t>[0, 4096) returns valid data ranges:</a:t>
            </a:r>
          </a:p>
          <a:p>
            <a:pPr marL="533306" lvl="1" indent="0">
              <a:buNone/>
            </a:pPr>
            <a:r>
              <a:rPr lang="en-US" sz="1600" dirty="0">
                <a:solidFill>
                  <a:srgbClr val="595959">
                    <a:alpha val="99000"/>
                  </a:srgbClr>
                </a:solidFill>
              </a:rPr>
              <a:t>[0,512) , [1536,2560)</a:t>
            </a:r>
          </a:p>
          <a:p>
            <a:pPr marL="0" indent="0">
              <a:buNone/>
            </a:pPr>
            <a:r>
              <a:rPr lang="en-US" sz="1800" b="1" dirty="0" err="1">
                <a:solidFill>
                  <a:srgbClr val="595959">
                    <a:alpha val="99000"/>
                  </a:srgbClr>
                </a:solidFill>
              </a:rPr>
              <a:t>GetBlob</a:t>
            </a:r>
            <a:r>
              <a:rPr lang="en-US" sz="1800" dirty="0">
                <a:solidFill>
                  <a:srgbClr val="595959">
                    <a:alpha val="99000"/>
                  </a:srgbClr>
                </a:solidFill>
              </a:rPr>
              <a:t>[1000, 2048) returns</a:t>
            </a:r>
          </a:p>
          <a:p>
            <a:pPr marL="533306" lvl="1" indent="0">
              <a:buNone/>
            </a:pPr>
            <a:r>
              <a:rPr lang="en-US" sz="1600" dirty="0">
                <a:solidFill>
                  <a:srgbClr val="595959">
                    <a:alpha val="99000"/>
                  </a:srgbClr>
                </a:solidFill>
              </a:rPr>
              <a:t>All 0 for first 536 bytes</a:t>
            </a:r>
          </a:p>
          <a:p>
            <a:pPr marL="533306" lvl="1" indent="0">
              <a:buNone/>
            </a:pPr>
            <a:r>
              <a:rPr lang="en-US" sz="1600" dirty="0">
                <a:solidFill>
                  <a:srgbClr val="595959">
                    <a:alpha val="99000"/>
                  </a:srgbClr>
                </a:solidFill>
              </a:rPr>
              <a:t>Next 512 bytes are data stored in [1536,2048)</a:t>
            </a:r>
          </a:p>
        </p:txBody>
      </p:sp>
      <p:sp>
        <p:nvSpPr>
          <p:cNvPr id="41" name="TextBox 40"/>
          <p:cNvSpPr txBox="1"/>
          <p:nvPr/>
        </p:nvSpPr>
        <p:spPr>
          <a:xfrm>
            <a:off x="1859043" y="1766873"/>
            <a:ext cx="268018" cy="276997"/>
          </a:xfrm>
          <a:prstGeom prst="rect">
            <a:avLst/>
          </a:prstGeom>
          <a:noFill/>
          <a:effectLst/>
        </p:spPr>
        <p:txBody>
          <a:bodyPr vert="horz" wrap="none" lIns="91436" tIns="45719" rIns="91440" bIns="45719" rtlCol="0">
            <a:spAutoFit/>
          </a:bodyPr>
          <a:lstStyle/>
          <a:p>
            <a:pPr algn="r" defTabSz="1218987"/>
            <a:r>
              <a:rPr lang="en-US" sz="1200" dirty="0">
                <a:solidFill>
                  <a:srgbClr val="595959">
                    <a:alpha val="99000"/>
                  </a:srgbClr>
                </a:solidFill>
              </a:rPr>
              <a:t>0</a:t>
            </a:r>
          </a:p>
        </p:txBody>
      </p:sp>
      <p:sp>
        <p:nvSpPr>
          <p:cNvPr id="43" name="Rectangle 42"/>
          <p:cNvSpPr/>
          <p:nvPr/>
        </p:nvSpPr>
        <p:spPr>
          <a:xfrm>
            <a:off x="1598415" y="5431652"/>
            <a:ext cx="587012" cy="276997"/>
          </a:xfrm>
          <a:prstGeom prst="rect">
            <a:avLst/>
          </a:prstGeom>
        </p:spPr>
        <p:txBody>
          <a:bodyPr wrap="none" lIns="91436" tIns="45719" rIns="91436" bIns="45719">
            <a:spAutoFit/>
          </a:bodyPr>
          <a:lstStyle/>
          <a:p>
            <a:pPr algn="r" defTabSz="1218987"/>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417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sz="2400" dirty="0">
              <a:solidFill>
                <a:srgbClr val="FFFFFF">
                  <a:alpha val="99000"/>
                </a:srgbClr>
              </a:solidFill>
            </a:endParaRPr>
          </a:p>
        </p:txBody>
      </p:sp>
      <p:cxnSp>
        <p:nvCxnSpPr>
          <p:cNvPr id="49" name="Straight Connector 48"/>
          <p:cNvCxnSpPr/>
          <p:nvPr/>
        </p:nvCxnSpPr>
        <p:spPr>
          <a:xfrm rot="5400000">
            <a:off x="1081869"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61571" y="2078850"/>
            <a:ext cx="465491"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512</a:t>
            </a:r>
          </a:p>
        </p:txBody>
      </p:sp>
      <p:sp>
        <p:nvSpPr>
          <p:cNvPr id="53" name="Rectangle 52"/>
          <p:cNvSpPr/>
          <p:nvPr/>
        </p:nvSpPr>
        <p:spPr>
          <a:xfrm>
            <a:off x="1578215" y="2383650"/>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1024</a:t>
            </a:r>
          </a:p>
        </p:txBody>
      </p:sp>
      <p:cxnSp>
        <p:nvCxnSpPr>
          <p:cNvPr id="55" name="Straight Connector 54"/>
          <p:cNvCxnSpPr/>
          <p:nvPr/>
        </p:nvCxnSpPr>
        <p:spPr>
          <a:xfrm>
            <a:off x="2209079"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9079"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9079"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079"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9079"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9079"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9079"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079"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9079"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9079"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9079"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8215" y="26840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1536</a:t>
            </a:r>
          </a:p>
        </p:txBody>
      </p:sp>
      <p:sp>
        <p:nvSpPr>
          <p:cNvPr id="77" name="Rectangle 76"/>
          <p:cNvSpPr/>
          <p:nvPr/>
        </p:nvSpPr>
        <p:spPr>
          <a:xfrm>
            <a:off x="1578215" y="29888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2048</a:t>
            </a:r>
          </a:p>
        </p:txBody>
      </p:sp>
      <p:sp>
        <p:nvSpPr>
          <p:cNvPr id="78" name="Rectangle 77"/>
          <p:cNvSpPr/>
          <p:nvPr/>
        </p:nvSpPr>
        <p:spPr>
          <a:xfrm>
            <a:off x="1578215" y="32936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2560</a:t>
            </a:r>
          </a:p>
        </p:txBody>
      </p:sp>
      <p:grpSp>
        <p:nvGrpSpPr>
          <p:cNvPr id="87" name="Group 103"/>
          <p:cNvGrpSpPr/>
          <p:nvPr/>
        </p:nvGrpSpPr>
        <p:grpSpPr>
          <a:xfrm>
            <a:off x="3809279"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grpSp>
      <p:sp>
        <p:nvSpPr>
          <p:cNvPr id="90" name="Right Brace 89"/>
          <p:cNvSpPr/>
          <p:nvPr/>
        </p:nvSpPr>
        <p:spPr>
          <a:xfrm>
            <a:off x="3809279"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defTabSz="1218987"/>
            <a:endParaRPr lang="en-US" sz="2400" dirty="0">
              <a:solidFill>
                <a:srgbClr val="292929"/>
              </a:solidFill>
            </a:endParaRPr>
          </a:p>
        </p:txBody>
      </p:sp>
      <p:sp>
        <p:nvSpPr>
          <p:cNvPr id="6" name="Rectangle 5"/>
          <p:cNvSpPr/>
          <p:nvPr/>
        </p:nvSpPr>
        <p:spPr>
          <a:xfrm rot="5400000">
            <a:off x="1436279" y="3499111"/>
            <a:ext cx="3045962" cy="461665"/>
          </a:xfrm>
          <a:prstGeom prst="rect">
            <a:avLst/>
          </a:prstGeom>
        </p:spPr>
        <p:txBody>
          <a:bodyPr wrap="none">
            <a:spAutoFit/>
          </a:bodyPr>
          <a:lstStyle/>
          <a:p>
            <a:pPr algn="ctr" defTabSz="914061"/>
            <a:r>
              <a:rPr lang="en-US" sz="2400" dirty="0">
                <a:solidFill>
                  <a:srgbClr val="FFFFFF">
                    <a:alpha val="99000"/>
                  </a:srgbClr>
                </a:solidFill>
              </a:rPr>
              <a:t>10 GB Address Space</a:t>
            </a:r>
          </a:p>
        </p:txBody>
      </p:sp>
      <p:sp>
        <p:nvSpPr>
          <p:cNvPr id="79" name="Rectangle 78"/>
          <p:cNvSpPr/>
          <p:nvPr/>
        </p:nvSpPr>
        <p:spPr>
          <a:xfrm rot="5400000">
            <a:off x="2475779"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8179"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9080"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80579"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7107406" y="2725489"/>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20701" y="1447800"/>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513062" y="3580555"/>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
        <p:nvSpPr>
          <p:cNvPr id="4" name="Rectangle 3"/>
          <p:cNvSpPr/>
          <p:nvPr/>
        </p:nvSpPr>
        <p:spPr>
          <a:xfrm>
            <a:off x="519248" y="5743551"/>
            <a:ext cx="9101338" cy="400110"/>
          </a:xfrm>
          <a:prstGeom prst="rect">
            <a:avLst/>
          </a:prstGeom>
        </p:spPr>
        <p:txBody>
          <a:bodyPr wrap="none">
            <a:spAutoFit/>
          </a:bodyPr>
          <a:lstStyle/>
          <a:p>
            <a:r>
              <a:rPr lang="en-US" sz="2000" dirty="0" smtClean="0">
                <a:latin typeface="Segoe UI Light" panose="020B0502040204020203" pitchFamily="34" charset="0"/>
                <a:cs typeface="Segoe UI Light" panose="020B0502040204020203" pitchFamily="34" charset="0"/>
              </a:rPr>
              <a:t>REST = Representational </a:t>
            </a:r>
            <a:r>
              <a:rPr lang="en-US" sz="2000" dirty="0">
                <a:latin typeface="Segoe UI Light" panose="020B0502040204020203" pitchFamily="34" charset="0"/>
                <a:cs typeface="Segoe UI Light" panose="020B0502040204020203" pitchFamily="34" charset="0"/>
              </a:rPr>
              <a:t>State </a:t>
            </a:r>
            <a:r>
              <a:rPr lang="en-US" sz="2000" dirty="0" smtClean="0">
                <a:latin typeface="Segoe UI Light" panose="020B0502040204020203" pitchFamily="34" charset="0"/>
                <a:cs typeface="Segoe UI Light" panose="020B0502040204020203" pitchFamily="34" charset="0"/>
              </a:rPr>
              <a:t>Transfer – a client-server model for web applications</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r>
              <a:rPr lang="en-US" dirty="0"/>
              <a:t>Delivery Network (CDN)</a:t>
            </a:r>
          </a:p>
        </p:txBody>
      </p:sp>
      <p:sp>
        <p:nvSpPr>
          <p:cNvPr id="3" name="Content Placeholder 2"/>
          <p:cNvSpPr>
            <a:spLocks noGrp="1"/>
          </p:cNvSpPr>
          <p:nvPr>
            <p:ph type="body" sz="quarter" idx="10"/>
          </p:nvPr>
        </p:nvSpPr>
        <p:spPr>
          <a:xfrm>
            <a:off x="520837" y="1447801"/>
            <a:ext cx="11151917" cy="4164217"/>
          </a:xfrm>
        </p:spPr>
        <p:txBody>
          <a:bodyPr/>
          <a:lstStyle/>
          <a:p>
            <a:r>
              <a:rPr lang="en-US" dirty="0">
                <a:solidFill>
                  <a:schemeClr val="accent2">
                    <a:alpha val="99000"/>
                  </a:schemeClr>
                </a:solidFill>
              </a:rPr>
              <a:t>High-bandwidth global blob content delivery</a:t>
            </a:r>
          </a:p>
          <a:p>
            <a:pPr lvl="1"/>
            <a:r>
              <a:rPr lang="en-US" sz="2400" spc="-51" dirty="0"/>
              <a:t>24 locations globally (US, Europe, Asia, Australia and South America), and growing</a:t>
            </a:r>
          </a:p>
          <a:p>
            <a:pPr lvl="1"/>
            <a:endParaRPr lang="en-US" sz="1200" spc="-51" dirty="0"/>
          </a:p>
          <a:p>
            <a:pPr lvl="1"/>
            <a:r>
              <a:rPr lang="en-US" sz="2400" spc="-51" dirty="0"/>
              <a:t>Same experience for users no matter how far they are from the geo-location where the storage account is hosted</a:t>
            </a:r>
          </a:p>
          <a:p>
            <a:pPr lvl="1"/>
            <a:endParaRPr lang="en-US" sz="2400" spc="-51" dirty="0"/>
          </a:p>
          <a:p>
            <a:r>
              <a:rPr lang="en-US" dirty="0">
                <a:solidFill>
                  <a:schemeClr val="accent2">
                    <a:alpha val="99000"/>
                  </a:schemeClr>
                </a:solidFill>
              </a:rPr>
              <a:t>Blob service URL </a:t>
            </a:r>
            <a:r>
              <a:rPr lang="en-US" dirty="0" smtClean="0">
                <a:solidFill>
                  <a:schemeClr val="accent2">
                    <a:alpha val="99000"/>
                  </a:schemeClr>
                </a:solidFill>
              </a:rPr>
              <a:t>vs. </a:t>
            </a:r>
            <a:r>
              <a:rPr lang="en-US" dirty="0">
                <a:solidFill>
                  <a:schemeClr val="accent2">
                    <a:alpha val="99000"/>
                  </a:schemeClr>
                </a:solidFill>
              </a:rPr>
              <a:t>CDN URL:</a:t>
            </a:r>
          </a:p>
          <a:p>
            <a:pPr lvl="1"/>
            <a:r>
              <a:rPr lang="en-US" sz="2400" spc="-51" dirty="0"/>
              <a:t>Windows Azure Blob URL: </a:t>
            </a:r>
            <a:r>
              <a:rPr lang="en-US" sz="2400" spc="-51" dirty="0">
                <a:hlinkClick r:id="rId3"/>
              </a:rPr>
              <a:t>http://images.blob.core.windows.net/</a:t>
            </a:r>
            <a:endParaRPr lang="en-US" sz="2400" spc="-51" dirty="0"/>
          </a:p>
          <a:p>
            <a:pPr lvl="1"/>
            <a:endParaRPr lang="en-US" sz="1200" spc="-51" dirty="0"/>
          </a:p>
          <a:p>
            <a:pPr lvl="1"/>
            <a:r>
              <a:rPr lang="en-US" sz="2400" spc="-51" dirty="0"/>
              <a:t>Windows Azure CDN URL: </a:t>
            </a:r>
            <a:r>
              <a:rPr lang="en-US" sz="2400" spc="-51" dirty="0">
                <a:hlinkClick r:id="rId4"/>
              </a:rPr>
              <a:t>http://&lt;id&gt;.vo.msecnd.net/ </a:t>
            </a:r>
            <a:endParaRPr lang="en-US" sz="2400" spc="-51" dirty="0"/>
          </a:p>
          <a:p>
            <a:pPr lvl="1"/>
            <a:endParaRPr lang="en-US" sz="1200" spc="-51" dirty="0"/>
          </a:p>
          <a:p>
            <a:pPr lvl="1"/>
            <a:r>
              <a:rPr lang="en-US" sz="2400" spc="-51" dirty="0"/>
              <a:t>Custom Domain Name for CDN: </a:t>
            </a:r>
            <a:r>
              <a:rPr lang="en-US" sz="2400" spc="-51" dirty="0">
                <a:hlinkClick r:id="rId4"/>
              </a:rPr>
              <a:t>http://cdn.contoso.com/ </a:t>
            </a:r>
            <a:endParaRPr lang="en-US" sz="2400" spc="-51" dirty="0"/>
          </a:p>
        </p:txBody>
      </p:sp>
    </p:spTree>
    <p:extLst>
      <p:ext uri="{BB962C8B-B14F-4D97-AF65-F5344CB8AC3E}">
        <p14:creationId xmlns:p14="http://schemas.microsoft.com/office/powerpoint/2010/main" val="114274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
          <p:cNvSpPr>
            <a:spLocks/>
          </p:cNvSpPr>
          <p:nvPr/>
        </p:nvSpPr>
        <p:spPr bwMode="auto">
          <a:xfrm>
            <a:off x="6463863" y="1807779"/>
            <a:ext cx="3817592" cy="255872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82" name="Freeform 6"/>
          <p:cNvSpPr>
            <a:spLocks/>
          </p:cNvSpPr>
          <p:nvPr/>
        </p:nvSpPr>
        <p:spPr bwMode="auto">
          <a:xfrm>
            <a:off x="6685330" y="4430633"/>
            <a:ext cx="3275804" cy="219559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59" name="Rectangle 58"/>
          <p:cNvSpPr/>
          <p:nvPr/>
        </p:nvSpPr>
        <p:spPr bwMode="auto">
          <a:xfrm>
            <a:off x="7208424" y="5243465"/>
            <a:ext cx="658586" cy="201168"/>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rgbClr val="FFFFFF">
                    <a:alpha val="99000"/>
                  </a:srgbClr>
                </a:solidFill>
              </a:rPr>
              <a:t>pic1.jpg</a:t>
            </a:r>
          </a:p>
        </p:txBody>
      </p:sp>
      <p:sp>
        <p:nvSpPr>
          <p:cNvPr id="5" name="Title 4"/>
          <p:cNvSpPr>
            <a:spLocks noGrp="1"/>
          </p:cNvSpPr>
          <p:nvPr>
            <p:ph type="title"/>
          </p:nvPr>
        </p:nvSpPr>
        <p:spPr/>
        <p:txBody>
          <a:bodyPr/>
          <a:lstStyle/>
          <a:p>
            <a:r>
              <a:rPr lang="en-US" smtClean="0"/>
              <a:t>Windows Azure CDN</a:t>
            </a:r>
            <a:endParaRPr lang="en-US" dirty="0"/>
          </a:p>
        </p:txBody>
      </p:sp>
      <p:sp>
        <p:nvSpPr>
          <p:cNvPr id="39" name="Text Placeholder 4"/>
          <p:cNvSpPr txBox="1">
            <a:spLocks/>
          </p:cNvSpPr>
          <p:nvPr/>
        </p:nvSpPr>
        <p:spPr>
          <a:xfrm>
            <a:off x="1344967" y="2360614"/>
            <a:ext cx="4751035" cy="1559634"/>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defRPr/>
            </a:pPr>
            <a:r>
              <a:rPr lang="en-US" sz="4000" spc="-100" dirty="0">
                <a:solidFill>
                  <a:srgbClr val="00AEEF">
                    <a:alpha val="99000"/>
                  </a:srgbClr>
                </a:solidFill>
                <a:latin typeface="Segoe UI Light" pitchFamily="34" charset="0"/>
              </a:rPr>
              <a:t>To Enable CDN:</a:t>
            </a:r>
          </a:p>
          <a:p>
            <a:pPr marL="53975" indent="0">
              <a:buNone/>
              <a:defRPr/>
            </a:pPr>
            <a:r>
              <a:rPr lang="en-US" sz="2400" spc="-51" dirty="0">
                <a:gradFill>
                  <a:gsLst>
                    <a:gs pos="0">
                      <a:srgbClr val="595959"/>
                    </a:gs>
                    <a:gs pos="86000">
                      <a:srgbClr val="595959"/>
                    </a:gs>
                  </a:gsLst>
                  <a:lin ang="5400000" scaled="0"/>
                </a:gradFill>
              </a:rPr>
              <a:t>Register for CDN via </a:t>
            </a:r>
            <a:r>
              <a:rPr lang="en-US" sz="2400" spc="-51" dirty="0" err="1">
                <a:gradFill>
                  <a:gsLst>
                    <a:gs pos="0">
                      <a:srgbClr val="595959"/>
                    </a:gs>
                    <a:gs pos="86000">
                      <a:srgbClr val="595959"/>
                    </a:gs>
                  </a:gsLst>
                  <a:lin ang="5400000" scaled="0"/>
                </a:gradFill>
              </a:rPr>
              <a:t>Dev</a:t>
            </a:r>
            <a:r>
              <a:rPr lang="en-US" sz="2400" spc="-51" dirty="0">
                <a:gradFill>
                  <a:gsLst>
                    <a:gs pos="0">
                      <a:srgbClr val="595959"/>
                    </a:gs>
                    <a:gs pos="86000">
                      <a:srgbClr val="595959"/>
                    </a:gs>
                  </a:gsLst>
                  <a:lin ang="5400000" scaled="0"/>
                </a:gradFill>
              </a:rPr>
              <a:t> Portal</a:t>
            </a:r>
          </a:p>
          <a:p>
            <a:pPr marL="53975" indent="0">
              <a:buNone/>
              <a:defRPr/>
            </a:pPr>
            <a:r>
              <a:rPr lang="en-US" sz="2400" spc="-51" dirty="0">
                <a:gradFill>
                  <a:gsLst>
                    <a:gs pos="0">
                      <a:srgbClr val="595959"/>
                    </a:gs>
                    <a:gs pos="86000">
                      <a:srgbClr val="595959"/>
                    </a:gs>
                  </a:gsLst>
                  <a:lin ang="5400000" scaled="0"/>
                </a:gradFill>
              </a:rPr>
              <a:t>Set container images to public</a:t>
            </a:r>
          </a:p>
        </p:txBody>
      </p:sp>
      <p:sp>
        <p:nvSpPr>
          <p:cNvPr id="41" name="Rectangle 40"/>
          <p:cNvSpPr/>
          <p:nvPr/>
        </p:nvSpPr>
        <p:spPr bwMode="auto">
          <a:xfrm>
            <a:off x="7190211" y="5215697"/>
            <a:ext cx="1146085" cy="3398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1600" dirty="0">
                <a:solidFill>
                  <a:srgbClr val="FFFFFF">
                    <a:alpha val="99000"/>
                  </a:srgbClr>
                </a:solidFill>
              </a:rPr>
              <a:t>pic1.jpg</a:t>
            </a:r>
            <a:endParaRPr lang="en-US" dirty="0">
              <a:solidFill>
                <a:srgbClr val="FFFFFF">
                  <a:alpha val="99000"/>
                </a:srgbClr>
              </a:solidFill>
            </a:endParaRPr>
          </a:p>
        </p:txBody>
      </p:sp>
      <p:cxnSp>
        <p:nvCxnSpPr>
          <p:cNvPr id="49" name="Straight Arrow Connector 48"/>
          <p:cNvCxnSpPr/>
          <p:nvPr/>
        </p:nvCxnSpPr>
        <p:spPr>
          <a:xfrm>
            <a:off x="6980457" y="1797270"/>
            <a:ext cx="55344" cy="488731"/>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0" name="TextBox 49"/>
          <p:cNvSpPr txBox="1"/>
          <p:nvPr/>
        </p:nvSpPr>
        <p:spPr>
          <a:xfrm>
            <a:off x="7375768" y="926050"/>
            <a:ext cx="3782767" cy="640175"/>
          </a:xfrm>
          <a:prstGeom prst="rect">
            <a:avLst/>
          </a:prstGeom>
          <a:noFill/>
        </p:spPr>
        <p:txBody>
          <a:bodyPr wrap="none" lIns="0" tIns="0" rIns="0" bIns="0" rtlCol="0">
            <a:spAutoFit/>
          </a:bodyPr>
          <a:lstStyle/>
          <a:p>
            <a:pPr defTabSz="1218987"/>
            <a:r>
              <a:rPr lang="en-US" sz="2400" dirty="0">
                <a:solidFill>
                  <a:srgbClr val="595959">
                    <a:alpha val="99000"/>
                  </a:srgbClr>
                </a:solidFill>
              </a:rPr>
              <a:t>GET</a:t>
            </a:r>
          </a:p>
          <a:p>
            <a:pPr defTabSz="1218937">
              <a:lnSpc>
                <a:spcPct val="90000"/>
              </a:lnSpc>
              <a:spcBef>
                <a:spcPct val="20000"/>
              </a:spcBef>
              <a:buSzPct val="90000"/>
              <a:defRPr/>
            </a:pPr>
            <a:r>
              <a:rPr lang="en-US" sz="1600" spc="-51" dirty="0">
                <a:solidFill>
                  <a:srgbClr val="595959">
                    <a:alpha val="99000"/>
                  </a:srgbClr>
                </a:solidFill>
              </a:rPr>
              <a:t>http://guid01.vo.msecnd.net/images/pic.1jpg</a:t>
            </a:r>
          </a:p>
        </p:txBody>
      </p:sp>
      <p:sp>
        <p:nvSpPr>
          <p:cNvPr id="51" name="TextBox 50"/>
          <p:cNvSpPr txBox="1"/>
          <p:nvPr/>
        </p:nvSpPr>
        <p:spPr>
          <a:xfrm>
            <a:off x="6785771" y="5794909"/>
            <a:ext cx="3174205" cy="153888"/>
          </a:xfrm>
          <a:prstGeom prst="rect">
            <a:avLst/>
          </a:prstGeom>
          <a:noFill/>
        </p:spPr>
        <p:txBody>
          <a:bodyPr wrap="square" lIns="0" tIns="0" rIns="0" bIns="0" rtlCol="0">
            <a:spAutoFit/>
          </a:bodyPr>
          <a:lstStyle/>
          <a:p>
            <a:pPr defTabSz="1218987"/>
            <a:r>
              <a:rPr lang="en-US" sz="1000" b="1" dirty="0">
                <a:solidFill>
                  <a:srgbClr val="595959">
                    <a:alpha val="99000"/>
                  </a:srgbClr>
                </a:solidFill>
              </a:rPr>
              <a:t>http://sally.blob.core.windows.net/images/pic1.jpg</a:t>
            </a:r>
          </a:p>
        </p:txBody>
      </p:sp>
      <p:sp>
        <p:nvSpPr>
          <p:cNvPr id="52" name="TextBox 51"/>
          <p:cNvSpPr txBox="1"/>
          <p:nvPr/>
        </p:nvSpPr>
        <p:spPr>
          <a:xfrm>
            <a:off x="7559451" y="3305522"/>
            <a:ext cx="2342882" cy="498598"/>
          </a:xfrm>
          <a:prstGeom prst="rect">
            <a:avLst/>
          </a:prstGeom>
          <a:noFill/>
        </p:spPr>
        <p:txBody>
          <a:bodyPr wrap="square" lIns="0" tIns="0" rIns="0" bIns="0" rtlCol="0">
            <a:spAutoFit/>
          </a:bodyPr>
          <a:lstStyle/>
          <a:p>
            <a:pPr defTabSz="1218937">
              <a:lnSpc>
                <a:spcPct val="90000"/>
              </a:lnSpc>
              <a:buSzPct val="90000"/>
              <a:defRPr/>
            </a:pPr>
            <a:r>
              <a:rPr lang="en-US" sz="1200" spc="-51" dirty="0">
                <a:gradFill>
                  <a:gsLst>
                    <a:gs pos="0">
                      <a:srgbClr val="595959"/>
                    </a:gs>
                    <a:gs pos="86000">
                      <a:srgbClr val="595959"/>
                    </a:gs>
                  </a:gsLst>
                  <a:lin ang="5400000" scaled="0"/>
                </a:gradFill>
              </a:rPr>
              <a:t>http://sally.blob.core.windows.net/ </a:t>
            </a: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                        </a:t>
            </a:r>
          </a:p>
          <a:p>
            <a:pPr defTabSz="1218937">
              <a:lnSpc>
                <a:spcPct val="90000"/>
              </a:lnSpc>
              <a:buSzPct val="90000"/>
              <a:defRPr/>
            </a:pPr>
            <a:r>
              <a:rPr lang="en-US" sz="1200" spc="-51" dirty="0">
                <a:gradFill>
                  <a:gsLst>
                    <a:gs pos="0">
                      <a:srgbClr val="595959"/>
                    </a:gs>
                    <a:gs pos="86000">
                      <a:srgbClr val="595959"/>
                    </a:gs>
                  </a:gsLst>
                  <a:lin ang="5400000" scaled="0"/>
                </a:gradFill>
                <a:sym typeface="Wingdings" pitchFamily="2" charset="2"/>
              </a:rPr>
              <a:t>http://guid01.vo.msecnd.net/</a:t>
            </a:r>
            <a:endParaRPr lang="en-US" sz="1200" spc="-51" dirty="0">
              <a:gradFill>
                <a:gsLst>
                  <a:gs pos="0">
                    <a:srgbClr val="595959"/>
                  </a:gs>
                  <a:gs pos="86000">
                    <a:srgbClr val="595959"/>
                  </a:gs>
                </a:gsLst>
                <a:lin ang="5400000" scaled="0"/>
              </a:gradFill>
            </a:endParaRPr>
          </a:p>
        </p:txBody>
      </p:sp>
      <p:cxnSp>
        <p:nvCxnSpPr>
          <p:cNvPr id="53" name="Straight Arrow Connector 52"/>
          <p:cNvCxnSpPr/>
          <p:nvPr/>
        </p:nvCxnSpPr>
        <p:spPr>
          <a:xfrm>
            <a:off x="7178676" y="3052764"/>
            <a:ext cx="538162" cy="2141537"/>
          </a:xfrm>
          <a:prstGeom prst="straightConnector1">
            <a:avLst/>
          </a:prstGeom>
          <a:ln w="19050">
            <a:prstDash val="dash"/>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p:cNvCxnSpPr/>
          <p:nvPr/>
        </p:nvCxnSpPr>
        <p:spPr>
          <a:xfrm flipH="1" flipV="1">
            <a:off x="7011988" y="3038475"/>
            <a:ext cx="561978" cy="214312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5" name="Rectangle 54"/>
          <p:cNvSpPr/>
          <p:nvPr/>
        </p:nvSpPr>
        <p:spPr bwMode="auto">
          <a:xfrm>
            <a:off x="7385654" y="5291320"/>
            <a:ext cx="657238" cy="189067"/>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900" b="1" dirty="0">
                <a:solidFill>
                  <a:srgbClr val="FFFFFF">
                    <a:alpha val="99000"/>
                  </a:srgbClr>
                </a:solidFill>
              </a:rPr>
              <a:t>pic1.jpg</a:t>
            </a:r>
          </a:p>
        </p:txBody>
      </p:sp>
      <p:cxnSp>
        <p:nvCxnSpPr>
          <p:cNvPr id="57" name="Straight Arrow Connector 56"/>
          <p:cNvCxnSpPr/>
          <p:nvPr/>
        </p:nvCxnSpPr>
        <p:spPr>
          <a:xfrm flipH="1" flipV="1">
            <a:off x="6873877" y="1781175"/>
            <a:ext cx="64541" cy="49957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8" name="TextBox 57"/>
          <p:cNvSpPr txBox="1"/>
          <p:nvPr/>
        </p:nvSpPr>
        <p:spPr>
          <a:xfrm>
            <a:off x="6491873" y="2237503"/>
            <a:ext cx="331822" cy="246221"/>
          </a:xfrm>
          <a:prstGeom prst="rect">
            <a:avLst/>
          </a:prstGeom>
          <a:noFill/>
        </p:spPr>
        <p:txBody>
          <a:bodyPr wrap="none" lIns="0" tIns="0" rIns="0" bIns="0" rtlCol="0">
            <a:spAutoFit/>
          </a:bodyPr>
          <a:lstStyle/>
          <a:p>
            <a:pPr defTabSz="1218987"/>
            <a:r>
              <a:rPr lang="en-US" sz="1600" dirty="0">
                <a:solidFill>
                  <a:srgbClr val="595959">
                    <a:alpha val="99000"/>
                  </a:srgbClr>
                </a:solidFill>
              </a:rPr>
              <a:t>404</a:t>
            </a:r>
          </a:p>
        </p:txBody>
      </p:sp>
      <p:sp>
        <p:nvSpPr>
          <p:cNvPr id="60" name="TextBox 59"/>
          <p:cNvSpPr txBox="1"/>
          <p:nvPr/>
        </p:nvSpPr>
        <p:spPr>
          <a:xfrm>
            <a:off x="5859045" y="2838112"/>
            <a:ext cx="473912" cy="369332"/>
          </a:xfrm>
          <a:prstGeom prst="rect">
            <a:avLst/>
          </a:prstGeom>
          <a:noFill/>
        </p:spPr>
        <p:txBody>
          <a:bodyPr wrap="none" lIns="0" tIns="0" rIns="0" bIns="0" rtlCol="0">
            <a:spAutoFit/>
          </a:bodyPr>
          <a:lstStyle/>
          <a:p>
            <a:pPr defTabSz="1218987"/>
            <a:r>
              <a:rPr lang="en-US" sz="2400" dirty="0">
                <a:solidFill>
                  <a:srgbClr val="595959">
                    <a:alpha val="99000"/>
                  </a:srgbClr>
                </a:solidFill>
              </a:rPr>
              <a:t>TTL</a:t>
            </a:r>
          </a:p>
        </p:txBody>
      </p:sp>
      <p:sp>
        <p:nvSpPr>
          <p:cNvPr id="61" name="Oval 60"/>
          <p:cNvSpPr/>
          <p:nvPr/>
        </p:nvSpPr>
        <p:spPr bwMode="auto">
          <a:xfrm>
            <a:off x="7363466" y="2920401"/>
            <a:ext cx="2362890" cy="1206756"/>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dirty="0">
              <a:solidFill>
                <a:srgbClr val="292929"/>
              </a:solidFill>
            </a:endParaRPr>
          </a:p>
        </p:txBody>
      </p:sp>
      <p:sp>
        <p:nvSpPr>
          <p:cNvPr id="62" name="Oval 61"/>
          <p:cNvSpPr/>
          <p:nvPr/>
        </p:nvSpPr>
        <p:spPr bwMode="auto">
          <a:xfrm>
            <a:off x="8630337" y="5718550"/>
            <a:ext cx="793490" cy="33166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292929"/>
              </a:solidFill>
            </a:endParaRPr>
          </a:p>
        </p:txBody>
      </p:sp>
      <p:sp>
        <p:nvSpPr>
          <p:cNvPr id="63" name="Oval 62"/>
          <p:cNvSpPr/>
          <p:nvPr/>
        </p:nvSpPr>
        <p:spPr bwMode="auto">
          <a:xfrm>
            <a:off x="7045961" y="1160591"/>
            <a:ext cx="4362744" cy="571244"/>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292929"/>
              </a:solidFill>
            </a:endParaRPr>
          </a:p>
        </p:txBody>
      </p:sp>
      <p:grpSp>
        <p:nvGrpSpPr>
          <p:cNvPr id="4" name="Group 3"/>
          <p:cNvGrpSpPr/>
          <p:nvPr/>
        </p:nvGrpSpPr>
        <p:grpSpPr>
          <a:xfrm>
            <a:off x="6758153" y="812827"/>
            <a:ext cx="331995" cy="843336"/>
            <a:chOff x="1171557" y="1055314"/>
            <a:chExt cx="331995" cy="843336"/>
          </a:xfrm>
        </p:grpSpPr>
        <p:sp>
          <p:nvSpPr>
            <p:cNvPr id="31" name="Oval 6"/>
            <p:cNvSpPr>
              <a:spLocks noChangeArrowheads="1"/>
            </p:cNvSpPr>
            <p:nvPr/>
          </p:nvSpPr>
          <p:spPr bwMode="auto">
            <a:xfrm>
              <a:off x="1268405" y="1055314"/>
              <a:ext cx="137501" cy="140290"/>
            </a:xfrm>
            <a:prstGeom prst="ellipse">
              <a:avLst/>
            </a:pr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400" spc="-122" dirty="0">
                <a:solidFill>
                  <a:srgbClr val="292929">
                    <a:lumMod val="50000"/>
                  </a:srgbClr>
                </a:solidFill>
              </a:endParaRPr>
            </a:p>
          </p:txBody>
        </p:sp>
        <p:sp>
          <p:nvSpPr>
            <p:cNvPr id="32" name="Freeform 31"/>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z="2400" spc="-122" dirty="0">
                <a:solidFill>
                  <a:srgbClr val="292929">
                    <a:lumMod val="50000"/>
                  </a:srgbClr>
                </a:solidFill>
              </a:endParaRPr>
            </a:p>
          </p:txBody>
        </p:sp>
      </p:grpSp>
      <p:sp>
        <p:nvSpPr>
          <p:cNvPr id="11" name="Rectangle 10"/>
          <p:cNvSpPr/>
          <p:nvPr/>
        </p:nvSpPr>
        <p:spPr>
          <a:xfrm>
            <a:off x="10426457" y="2828836"/>
            <a:ext cx="1115626" cy="1015663"/>
          </a:xfrm>
          <a:prstGeom prst="rect">
            <a:avLst/>
          </a:prstGeom>
        </p:spPr>
        <p:txBody>
          <a:bodyPr wrap="none">
            <a:spAutoFit/>
          </a:bodyPr>
          <a:lstStyle/>
          <a:p>
            <a:pPr defTabSz="1218987"/>
            <a:r>
              <a:rPr lang="en-US" sz="2000" spc="-51" dirty="0">
                <a:solidFill>
                  <a:srgbClr val="00AEEF">
                    <a:alpha val="99000"/>
                  </a:srgbClr>
                </a:solidFill>
              </a:rPr>
              <a:t>Content </a:t>
            </a:r>
            <a:br>
              <a:rPr lang="en-US" sz="2000" spc="-51" dirty="0">
                <a:solidFill>
                  <a:srgbClr val="00AEEF">
                    <a:alpha val="99000"/>
                  </a:srgbClr>
                </a:solidFill>
              </a:rPr>
            </a:br>
            <a:r>
              <a:rPr lang="en-US" sz="2000" spc="-51" dirty="0">
                <a:solidFill>
                  <a:srgbClr val="00AEEF">
                    <a:alpha val="99000"/>
                  </a:srgbClr>
                </a:solidFill>
              </a:rPr>
              <a:t>Delivery </a:t>
            </a:r>
            <a:br>
              <a:rPr lang="en-US" sz="2000" spc="-51" dirty="0">
                <a:solidFill>
                  <a:srgbClr val="00AEEF">
                    <a:alpha val="99000"/>
                  </a:srgbClr>
                </a:solidFill>
              </a:rPr>
            </a:br>
            <a:r>
              <a:rPr lang="en-US" sz="2000" spc="-51" dirty="0">
                <a:solidFill>
                  <a:srgbClr val="00AEEF">
                    <a:alpha val="99000"/>
                  </a:srgbClr>
                </a:solidFill>
              </a:rPr>
              <a:t>Network</a:t>
            </a:r>
          </a:p>
        </p:txBody>
      </p:sp>
      <p:sp>
        <p:nvSpPr>
          <p:cNvPr id="64" name="Rectangle 63"/>
          <p:cNvSpPr/>
          <p:nvPr/>
        </p:nvSpPr>
        <p:spPr>
          <a:xfrm>
            <a:off x="10426458" y="5139287"/>
            <a:ext cx="1246431" cy="1323439"/>
          </a:xfrm>
          <a:prstGeom prst="rect">
            <a:avLst/>
          </a:prstGeom>
        </p:spPr>
        <p:txBody>
          <a:bodyPr wrap="none">
            <a:spAutoFit/>
          </a:bodyPr>
          <a:lstStyle/>
          <a:p>
            <a:pPr defTabSz="1218987"/>
            <a:r>
              <a:rPr lang="en-US" sz="2000" spc="-51" dirty="0">
                <a:solidFill>
                  <a:srgbClr val="00AEEF">
                    <a:alpha val="99000"/>
                  </a:srgbClr>
                </a:solidFill>
              </a:rPr>
              <a:t>Windows </a:t>
            </a:r>
            <a:br>
              <a:rPr lang="en-US" sz="2000" spc="-51" dirty="0">
                <a:solidFill>
                  <a:srgbClr val="00AEEF">
                    <a:alpha val="99000"/>
                  </a:srgbClr>
                </a:solidFill>
              </a:rPr>
            </a:br>
            <a:r>
              <a:rPr lang="en-US" sz="2000" spc="-51" dirty="0">
                <a:solidFill>
                  <a:srgbClr val="00AEEF">
                    <a:alpha val="99000"/>
                  </a:srgbClr>
                </a:solidFill>
              </a:rPr>
              <a:t>Azure </a:t>
            </a:r>
            <a:br>
              <a:rPr lang="en-US" sz="2000" spc="-51" dirty="0">
                <a:solidFill>
                  <a:srgbClr val="00AEEF">
                    <a:alpha val="99000"/>
                  </a:srgbClr>
                </a:solidFill>
              </a:rPr>
            </a:br>
            <a:r>
              <a:rPr lang="en-US" sz="2000" spc="-51" dirty="0">
                <a:solidFill>
                  <a:srgbClr val="00AEEF">
                    <a:alpha val="99000"/>
                  </a:srgbClr>
                </a:solidFill>
              </a:rPr>
              <a:t>Blob </a:t>
            </a:r>
            <a:br>
              <a:rPr lang="en-US" sz="2000" spc="-51" dirty="0">
                <a:solidFill>
                  <a:srgbClr val="00AEEF">
                    <a:alpha val="99000"/>
                  </a:srgbClr>
                </a:solidFill>
              </a:rPr>
            </a:br>
            <a:r>
              <a:rPr lang="en-US" sz="2000" spc="-51" dirty="0">
                <a:solidFill>
                  <a:srgbClr val="00AEEF">
                    <a:alpha val="99000"/>
                  </a:srgbClr>
                </a:solidFill>
              </a:rPr>
              <a:t>Service</a:t>
            </a:r>
          </a:p>
        </p:txBody>
      </p:sp>
      <p:sp>
        <p:nvSpPr>
          <p:cNvPr id="68" name="Freeform 108"/>
          <p:cNvSpPr>
            <a:spLocks noEditPoints="1"/>
          </p:cNvSpPr>
          <p:nvPr/>
        </p:nvSpPr>
        <p:spPr bwMode="black">
          <a:xfrm>
            <a:off x="6362856" y="2798436"/>
            <a:ext cx="255468" cy="28656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nvGrpSpPr>
          <p:cNvPr id="70" name="Group 69"/>
          <p:cNvGrpSpPr/>
          <p:nvPr/>
        </p:nvGrpSpPr>
        <p:grpSpPr>
          <a:xfrm>
            <a:off x="6904866" y="2360613"/>
            <a:ext cx="1090309" cy="581070"/>
            <a:chOff x="9475898" y="2480441"/>
            <a:chExt cx="1090309" cy="581070"/>
          </a:xfrm>
        </p:grpSpPr>
        <p:sp>
          <p:nvSpPr>
            <p:cNvPr id="71" name="Rectangle 70"/>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7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76" name="Group 75"/>
          <p:cNvGrpSpPr/>
          <p:nvPr/>
        </p:nvGrpSpPr>
        <p:grpSpPr>
          <a:xfrm>
            <a:off x="8205734" y="1898650"/>
            <a:ext cx="1090309" cy="581070"/>
            <a:chOff x="9475898" y="2480441"/>
            <a:chExt cx="1090309" cy="581070"/>
          </a:xfrm>
        </p:grpSpPr>
        <p:sp>
          <p:nvSpPr>
            <p:cNvPr id="77" name="Rectangle 76"/>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78"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79" name="Group 78"/>
          <p:cNvGrpSpPr/>
          <p:nvPr/>
        </p:nvGrpSpPr>
        <p:grpSpPr>
          <a:xfrm>
            <a:off x="9414424" y="2360613"/>
            <a:ext cx="1090309" cy="581070"/>
            <a:chOff x="9475898" y="2480441"/>
            <a:chExt cx="1090309" cy="581070"/>
          </a:xfrm>
        </p:grpSpPr>
        <p:sp>
          <p:nvSpPr>
            <p:cNvPr id="80" name="Rectangle 79"/>
            <p:cNvSpPr/>
            <p:nvPr/>
          </p:nvSpPr>
          <p:spPr>
            <a:xfrm>
              <a:off x="9804468" y="2558023"/>
              <a:ext cx="761739" cy="424730"/>
            </a:xfrm>
            <a:prstGeom prst="rect">
              <a:avLst/>
            </a:prstGeom>
          </p:spPr>
          <p:txBody>
            <a:bodyPr wrap="none" lIns="91436" tIns="45719" rIns="91436" bIns="45719">
              <a:spAutoFit/>
            </a:bodyPr>
            <a:lstStyle/>
            <a:p>
              <a:pPr defTabSz="1218937">
                <a:lnSpc>
                  <a:spcPct val="90000"/>
                </a:lnSpc>
                <a:spcBef>
                  <a:spcPct val="20000"/>
                </a:spcBef>
                <a:buSzPct val="90000"/>
                <a:defRPr/>
              </a:pPr>
              <a:r>
                <a:rPr lang="en-US" sz="1200" dirty="0">
                  <a:gradFill>
                    <a:gsLst>
                      <a:gs pos="0">
                        <a:srgbClr val="595959"/>
                      </a:gs>
                      <a:gs pos="86000">
                        <a:srgbClr val="595959"/>
                      </a:gs>
                    </a:gsLst>
                    <a:lin ang="5400000" scaled="0"/>
                  </a:gradFill>
                </a:rPr>
                <a:t>Edge</a:t>
              </a:r>
              <a:br>
                <a:rPr lang="en-US" sz="1200" dirty="0">
                  <a:gradFill>
                    <a:gsLst>
                      <a:gs pos="0">
                        <a:srgbClr val="595959"/>
                      </a:gs>
                      <a:gs pos="86000">
                        <a:srgbClr val="595959"/>
                      </a:gs>
                    </a:gsLst>
                    <a:lin ang="5400000" scaled="0"/>
                  </a:gradFill>
                </a:rPr>
              </a:br>
              <a:r>
                <a:rPr lang="en-US" sz="1200" dirty="0">
                  <a:gradFill>
                    <a:gsLst>
                      <a:gs pos="0">
                        <a:srgbClr val="595959"/>
                      </a:gs>
                      <a:gs pos="86000">
                        <a:srgbClr val="595959"/>
                      </a:gs>
                    </a:gsLst>
                    <a:lin ang="5400000" scaled="0"/>
                  </a:gradFill>
                </a:rPr>
                <a:t>Location</a:t>
              </a:r>
            </a:p>
          </p:txBody>
        </p:sp>
        <p:sp>
          <p:nvSpPr>
            <p:cNvPr id="81"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2978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fade">
                                      <p:cBhvr>
                                        <p:cTn id="7" dur="500"/>
                                        <p:tgtEl>
                                          <p:spTgt spid="39">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75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9">
                                            <p:txEl>
                                              <p:pRg st="2" end="2"/>
                                            </p:txEl>
                                          </p:spTgt>
                                        </p:tgtEl>
                                        <p:attrNameLst>
                                          <p:attrName>style.visibility</p:attrName>
                                        </p:attrNameLst>
                                      </p:cBhvr>
                                      <p:to>
                                        <p:strVal val="visible"/>
                                      </p:to>
                                    </p:set>
                                    <p:animEffect transition="in" filter="fade">
                                      <p:cBhvr>
                                        <p:cTn id="21" dur="500"/>
                                        <p:tgtEl>
                                          <p:spTgt spid="39">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61"/>
                                        </p:tgtEl>
                                      </p:cBhvr>
                                    </p:animEffect>
                                    <p:set>
                                      <p:cBhvr>
                                        <p:cTn id="24" dur="1" fill="hold">
                                          <p:stCondLst>
                                            <p:cond delay="499"/>
                                          </p:stCondLst>
                                        </p:cTn>
                                        <p:tgtEl>
                                          <p:spTgt spid="61"/>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xit" presetSubtype="0" fill="hold" grpId="1" nodeType="withEffect">
                                  <p:stCondLst>
                                    <p:cond delay="0"/>
                                  </p:stCondLst>
                                  <p:childTnLst>
                                    <p:animEffect transition="out" filter="fade">
                                      <p:cBhvr>
                                        <p:cTn id="34" dur="500"/>
                                        <p:tgtEl>
                                          <p:spTgt spid="62"/>
                                        </p:tgtEl>
                                      </p:cBhvr>
                                    </p:animEffect>
                                    <p:set>
                                      <p:cBhvr>
                                        <p:cTn id="35" dur="1" fill="hold">
                                          <p:stCondLst>
                                            <p:cond delay="499"/>
                                          </p:stCondLst>
                                        </p:cTn>
                                        <p:tgtEl>
                                          <p:spTgt spid="62"/>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xit" presetSubtype="0" fill="hold" grpId="1" nodeType="withEffect">
                                  <p:stCondLst>
                                    <p:cond delay="0"/>
                                  </p:stCondLst>
                                  <p:childTnLst>
                                    <p:animEffect transition="out" filter="fade">
                                      <p:cBhvr>
                                        <p:cTn id="60" dur="500"/>
                                        <p:tgtEl>
                                          <p:spTgt spid="61"/>
                                        </p:tgtEl>
                                      </p:cBhvr>
                                    </p:animEffect>
                                    <p:set>
                                      <p:cBhvr>
                                        <p:cTn id="61" dur="1" fill="hold">
                                          <p:stCondLst>
                                            <p:cond delay="499"/>
                                          </p:stCondLst>
                                        </p:cTn>
                                        <p:tgtEl>
                                          <p:spTgt spid="61"/>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55"/>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nodeType="withEffect">
                                  <p:stCondLst>
                                    <p:cond delay="0"/>
                                  </p:stCondLst>
                                  <p:childTnLst>
                                    <p:set>
                                      <p:cBhvr>
                                        <p:cTn id="77" dur="1" fill="hold">
                                          <p:stCondLst>
                                            <p:cond delay="0"/>
                                          </p:stCondLst>
                                        </p:cTn>
                                        <p:tgtEl>
                                          <p:spTgt spid="60">
                                            <p:txEl>
                                              <p:pRg st="0" end="0"/>
                                            </p:txEl>
                                          </p:spTgt>
                                        </p:tgtEl>
                                        <p:attrNameLst>
                                          <p:attrName>style.visibility</p:attrName>
                                        </p:attrNameLst>
                                      </p:cBhvr>
                                      <p:to>
                                        <p:strVal val="visible"/>
                                      </p:to>
                                    </p:set>
                                    <p:animEffect transition="in" filter="fade">
                                      <p:cBhvr>
                                        <p:cTn id="78" dur="500"/>
                                        <p:tgtEl>
                                          <p:spTgt spid="6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57"/>
                                        </p:tgtEl>
                                      </p:cBhvr>
                                    </p:animEffect>
                                    <p:set>
                                      <p:cBhvr>
                                        <p:cTn id="88" dur="1" fill="hold">
                                          <p:stCondLst>
                                            <p:cond delay="499"/>
                                          </p:stCondLst>
                                        </p:cTn>
                                        <p:tgtEl>
                                          <p:spTgt spid="5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9"/>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3"/>
                                        </p:tgtEl>
                                      </p:cBhvr>
                                    </p:animEffect>
                                    <p:set>
                                      <p:cBhvr>
                                        <p:cTn id="93" dur="1" fill="hold">
                                          <p:stCondLst>
                                            <p:cond delay="499"/>
                                          </p:stCondLst>
                                        </p:cTn>
                                        <p:tgtEl>
                                          <p:spTgt spid="5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4"/>
                                        </p:tgtEl>
                                      </p:cBhvr>
                                    </p:animEffect>
                                    <p:set>
                                      <p:cBhvr>
                                        <p:cTn id="96" dur="1" fill="hold">
                                          <p:stCondLst>
                                            <p:cond delay="499"/>
                                          </p:stCondLst>
                                        </p:cTn>
                                        <p:tgtEl>
                                          <p:spTgt spid="5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55"/>
                                        </p:tgtEl>
                                      </p:cBhvr>
                                    </p:animEffect>
                                    <p:animScale>
                                      <p:cBhvr>
                                        <p:cTn id="105" dur="250" autoRev="1" fill="hold"/>
                                        <p:tgtEl>
                                          <p:spTgt spid="55"/>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9"/>
                                        </p:tgtEl>
                                      </p:cBhvr>
                                    </p:animEffect>
                                    <p:set>
                                      <p:cBhvr>
                                        <p:cTn id="117" dur="1" fill="hold">
                                          <p:stCondLst>
                                            <p:cond delay="499"/>
                                          </p:stCondLst>
                                        </p:cTn>
                                        <p:tgtEl>
                                          <p:spTgt spid="49"/>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68"/>
                                        </p:tgtEl>
                                      </p:cBhvr>
                                    </p:animEffect>
                                    <p:set>
                                      <p:cBhvr>
                                        <p:cTn id="121" dur="1" fill="hold">
                                          <p:stCondLst>
                                            <p:cond delay="499"/>
                                          </p:stCondLst>
                                        </p:cTn>
                                        <p:tgtEl>
                                          <p:spTgt spid="68"/>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60">
                                            <p:txEl>
                                              <p:pRg st="0" end="0"/>
                                            </p:txEl>
                                          </p:spTgt>
                                        </p:tgtEl>
                                      </p:cBhvr>
                                    </p:animEffect>
                                    <p:set>
                                      <p:cBhvr>
                                        <p:cTn id="124" dur="1" fill="hold">
                                          <p:stCondLst>
                                            <p:cond delay="499"/>
                                          </p:stCondLst>
                                        </p:cTn>
                                        <p:tgtEl>
                                          <p:spTgt spid="60">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55"/>
                                        </p:tgtEl>
                                      </p:cBhvr>
                                    </p:animEffect>
                                    <p:set>
                                      <p:cBhvr>
                                        <p:cTn id="127" dur="1" fill="hold">
                                          <p:stCondLst>
                                            <p:cond delay="499"/>
                                          </p:stCondLst>
                                        </p:cTn>
                                        <p:tgtEl>
                                          <p:spTgt spid="55"/>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59"/>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68"/>
                                        </p:tgtEl>
                                        <p:attrNameLst>
                                          <p:attrName>style.visibility</p:attrName>
                                        </p:attrNameLst>
                                      </p:cBhvr>
                                      <p:to>
                                        <p:strVal val="visible"/>
                                      </p:to>
                                    </p:set>
                                    <p:animEffect transition="in" filter="fade">
                                      <p:cBhvr>
                                        <p:cTn id="151" dur="500"/>
                                        <p:tgtEl>
                                          <p:spTgt spid="68"/>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60">
                                            <p:txEl>
                                              <p:pRg st="0" end="0"/>
                                            </p:txEl>
                                          </p:spTgt>
                                        </p:tgtEl>
                                        <p:attrNameLst>
                                          <p:attrName>style.visibility</p:attrName>
                                        </p:attrNameLst>
                                      </p:cBhvr>
                                      <p:to>
                                        <p:strVal val="visible"/>
                                      </p:to>
                                    </p:set>
                                    <p:animEffect transition="in" filter="fade">
                                      <p:cBhvr>
                                        <p:cTn id="154" dur="500"/>
                                        <p:tgtEl>
                                          <p:spTgt spid="60">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57"/>
                                        </p:tgtEl>
                                        <p:attrNameLst>
                                          <p:attrName>style.visibility</p:attrName>
                                        </p:attrNameLst>
                                      </p:cBhvr>
                                      <p:to>
                                        <p:strVal val="visible"/>
                                      </p:to>
                                    </p:set>
                                    <p:animEffect transition="in" filter="fade">
                                      <p:cBhvr>
                                        <p:cTn id="158" dur="500"/>
                                        <p:tgtEl>
                                          <p:spTgt spid="57"/>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54"/>
                                        </p:tgtEl>
                                      </p:cBhvr>
                                    </p:animEffect>
                                    <p:set>
                                      <p:cBhvr>
                                        <p:cTn id="163" dur="1" fill="hold">
                                          <p:stCondLst>
                                            <p:cond delay="499"/>
                                          </p:stCondLst>
                                        </p:cTn>
                                        <p:tgtEl>
                                          <p:spTgt spid="54"/>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53"/>
                                        </p:tgtEl>
                                      </p:cBhvr>
                                    </p:animEffect>
                                    <p:set>
                                      <p:cBhvr>
                                        <p:cTn id="166" dur="1" fill="hold">
                                          <p:stCondLst>
                                            <p:cond delay="499"/>
                                          </p:stCondLst>
                                        </p:cTn>
                                        <p:tgtEl>
                                          <p:spTgt spid="5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7"/>
                                        </p:tgtEl>
                                      </p:cBhvr>
                                    </p:animEffect>
                                    <p:set>
                                      <p:cBhvr>
                                        <p:cTn id="169" dur="1" fill="hold">
                                          <p:stCondLst>
                                            <p:cond delay="499"/>
                                          </p:stCondLst>
                                        </p:cTn>
                                        <p:tgtEl>
                                          <p:spTgt spid="57"/>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49"/>
                                        </p:tgtEl>
                                      </p:cBhvr>
                                    </p:animEffect>
                                    <p:set>
                                      <p:cBhvr>
                                        <p:cTn id="172" dur="1" fill="hold">
                                          <p:stCondLst>
                                            <p:cond delay="499"/>
                                          </p:stCondLst>
                                        </p:cTn>
                                        <p:tgtEl>
                                          <p:spTgt spid="49"/>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41"/>
                                        </p:tgtEl>
                                      </p:cBhvr>
                                    </p:animEffect>
                                    <p:set>
                                      <p:cBhvr>
                                        <p:cTn id="176" dur="1" fill="hold">
                                          <p:stCondLst>
                                            <p:cond delay="749"/>
                                          </p:stCondLst>
                                        </p:cTn>
                                        <p:tgtEl>
                                          <p:spTgt spid="41"/>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51"/>
                                        </p:tgtEl>
                                      </p:cBhvr>
                                    </p:animEffect>
                                    <p:set>
                                      <p:cBhvr>
                                        <p:cTn id="179" dur="1" fill="hold">
                                          <p:stCondLst>
                                            <p:cond delay="749"/>
                                          </p:stCondLst>
                                        </p:cTn>
                                        <p:tgtEl>
                                          <p:spTgt spid="51"/>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fade">
                                      <p:cBhvr>
                                        <p:cTn id="184" dur="500"/>
                                        <p:tgtEl>
                                          <p:spTgt spid="49"/>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59"/>
                                        </p:tgtEl>
                                      </p:cBhvr>
                                    </p:animEffect>
                                    <p:animScale>
                                      <p:cBhvr>
                                        <p:cTn id="188" dur="250" autoRev="1" fill="hold"/>
                                        <p:tgtEl>
                                          <p:spTgt spid="59"/>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57"/>
                                        </p:tgtEl>
                                        <p:attrNameLst>
                                          <p:attrName>style.visibility</p:attrName>
                                        </p:attrNameLst>
                                      </p:cBhvr>
                                      <p:to>
                                        <p:strVal val="visible"/>
                                      </p:to>
                                    </p:set>
                                    <p:animEffect transition="in" filter="fade">
                                      <p:cBhvr>
                                        <p:cTn id="192" dur="500"/>
                                        <p:tgtEl>
                                          <p:spTgt spid="5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57"/>
                                        </p:tgtEl>
                                      </p:cBhvr>
                                    </p:animEffect>
                                    <p:set>
                                      <p:cBhvr>
                                        <p:cTn id="197" dur="1" fill="hold">
                                          <p:stCondLst>
                                            <p:cond delay="499"/>
                                          </p:stCondLst>
                                        </p:cTn>
                                        <p:tgtEl>
                                          <p:spTgt spid="57"/>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49"/>
                                        </p:tgtEl>
                                      </p:cBhvr>
                                    </p:animEffect>
                                    <p:set>
                                      <p:cBhvr>
                                        <p:cTn id="200" dur="1" fill="hold">
                                          <p:stCondLst>
                                            <p:cond delay="499"/>
                                          </p:stCondLst>
                                        </p:cTn>
                                        <p:tgtEl>
                                          <p:spTgt spid="49"/>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68"/>
                                        </p:tgtEl>
                                      </p:cBhvr>
                                    </p:animEffect>
                                    <p:set>
                                      <p:cBhvr>
                                        <p:cTn id="204" dur="1" fill="hold">
                                          <p:stCondLst>
                                            <p:cond delay="499"/>
                                          </p:stCondLst>
                                        </p:cTn>
                                        <p:tgtEl>
                                          <p:spTgt spid="68"/>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60">
                                            <p:txEl>
                                              <p:pRg st="0" end="0"/>
                                            </p:txEl>
                                          </p:spTgt>
                                        </p:tgtEl>
                                      </p:cBhvr>
                                    </p:animEffect>
                                    <p:set>
                                      <p:cBhvr>
                                        <p:cTn id="207" dur="1" fill="hold">
                                          <p:stCondLst>
                                            <p:cond delay="499"/>
                                          </p:stCondLst>
                                        </p:cTn>
                                        <p:tgtEl>
                                          <p:spTgt spid="60">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59"/>
                                        </p:tgtEl>
                                      </p:cBhvr>
                                    </p:animEffect>
                                    <p:set>
                                      <p:cBhvr>
                                        <p:cTn id="210" dur="1" fill="hold">
                                          <p:stCondLst>
                                            <p:cond delay="499"/>
                                          </p:stCondLst>
                                        </p:cTn>
                                        <p:tgtEl>
                                          <p:spTgt spid="59"/>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49"/>
                                        </p:tgtEl>
                                        <p:attrNameLst>
                                          <p:attrName>style.visibility</p:attrName>
                                        </p:attrNameLst>
                                      </p:cBhvr>
                                      <p:to>
                                        <p:strVal val="visible"/>
                                      </p:to>
                                    </p:set>
                                    <p:animEffect transition="in" filter="fade">
                                      <p:cBhvr>
                                        <p:cTn id="215" dur="500"/>
                                        <p:tgtEl>
                                          <p:spTgt spid="49"/>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53"/>
                                        </p:tgtEl>
                                        <p:attrNameLst>
                                          <p:attrName>style.visibility</p:attrName>
                                        </p:attrNameLst>
                                      </p:cBhvr>
                                      <p:to>
                                        <p:strVal val="visible"/>
                                      </p:to>
                                    </p:set>
                                    <p:animEffect transition="in" filter="fade">
                                      <p:cBhvr>
                                        <p:cTn id="218" dur="500"/>
                                        <p:tgtEl>
                                          <p:spTgt spid="53"/>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58">
                                            <p:txEl>
                                              <p:pRg st="0" end="0"/>
                                            </p:txEl>
                                          </p:spTgt>
                                        </p:tgtEl>
                                        <p:attrNameLst>
                                          <p:attrName>style.visibility</p:attrName>
                                        </p:attrNameLst>
                                      </p:cBhvr>
                                      <p:to>
                                        <p:strVal val="visible"/>
                                      </p:to>
                                    </p:set>
                                    <p:animEffect transition="in" filter="fade">
                                      <p:cBhvr>
                                        <p:cTn id="22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59" grpId="3" animBg="1"/>
      <p:bldP spid="41" grpId="0" animBg="1"/>
      <p:bldP spid="50" grpId="0"/>
      <p:bldP spid="51" grpId="0"/>
      <p:bldP spid="52" grpId="0"/>
      <p:bldP spid="55" grpId="0" animBg="1"/>
      <p:bldP spid="55" grpId="1" animBg="1"/>
      <p:bldP spid="55" grpId="2" animBg="1"/>
      <p:bldP spid="55" grpId="3" animBg="1"/>
      <p:bldP spid="60" grpId="0" build="allAtOnce"/>
      <p:bldP spid="60" grpId="1" build="allAtOnce"/>
      <p:bldP spid="60" grpId="2" build="allAtOnce"/>
      <p:bldP spid="61" grpId="0" animBg="1"/>
      <p:bldP spid="61" grpId="1" animBg="1"/>
      <p:bldP spid="61" grpId="2" animBg="1"/>
      <p:bldP spid="61" grpId="3" animBg="1"/>
      <p:bldP spid="62" grpId="0" animBg="1"/>
      <p:bldP spid="62" grpId="1" animBg="1"/>
      <p:bldP spid="63" grpId="0" animBg="1"/>
      <p:bldP spid="63" grpId="1" animBg="1"/>
      <p:bldP spid="68" grpId="0" animBg="1"/>
      <p:bldP spid="68" grpId="1" animBg="1"/>
      <p:bldP spid="68" grpId="2" animBg="1"/>
      <p:bldP spid="68"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smtClean="0"/>
              <a:t>Table Storage Concepts</a:t>
            </a:r>
            <a:br>
              <a:rPr lang="en-US" smtClean="0"/>
            </a:br>
            <a:endParaRPr lang="en-US" dirty="0"/>
          </a:p>
        </p:txBody>
      </p:sp>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a:solidFill>
                  <a:srgbClr val="FFFFFF">
                    <a:alpha val="99000"/>
                  </a:srgb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err="1">
                <a:solidFill>
                  <a:srgbClr val="FFFFFF">
                    <a:alpha val="99000"/>
                  </a:srgbClr>
                </a:solidFill>
              </a:rPr>
              <a:t>EMailAdd</a:t>
            </a:r>
            <a:r>
              <a:rPr lang="en-US" dirty="0">
                <a:solidFill>
                  <a:srgbClr val="FFFFFF">
                    <a:alpha val="99000"/>
                  </a:srgb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sp>
        <p:nvSpPr>
          <p:cNvPr id="14" name="Content Placeholder 2"/>
          <p:cNvSpPr txBox="1">
            <a:spLocks/>
          </p:cNvSpPr>
          <p:nvPr/>
        </p:nvSpPr>
        <p:spPr>
          <a:xfrm>
            <a:off x="4865418" y="3028951"/>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Replace – Update entire entity</a:t>
            </a:r>
            <a:endParaRPr lang="en-US" sz="16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rgbClr val="FFFFFF">
                    <a:alpha val="99000"/>
                  </a:srgbClr>
                </a:solidFill>
                <a:latin typeface="Segoe UI"/>
                <a:cs typeface="Segoe UI" pitchFamily="34" charset="0"/>
              </a:rPr>
              <a:t>Upsert</a:t>
            </a:r>
            <a:endParaRPr lang="en-US" sz="20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4866054"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589"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2272" y="1599367"/>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pPr defTabSz="1218987"/>
              <a:r>
                <a:rPr lang="en-US" sz="3200" spc="-100" dirty="0">
                  <a:solidFill>
                    <a:srgbClr val="FFFFFF">
                      <a:alpha val="99000"/>
                    </a:srgbClr>
                  </a:solidFill>
                  <a:ea typeface="Segoe UI" pitchFamily="34" charset="0"/>
                  <a:cs typeface="Segoe UI" pitchFamily="34" charset="0"/>
                </a:rPr>
                <a:t>Not an RDBMS! </a:t>
              </a:r>
              <a:br>
                <a:rPr lang="en-US" sz="3200" spc="-100" dirty="0">
                  <a:solidFill>
                    <a:srgbClr val="FFFFFF">
                      <a:alpha val="99000"/>
                    </a:srgbClr>
                  </a:solidFill>
                  <a:ea typeface="Segoe UI" pitchFamily="34" charset="0"/>
                  <a:cs typeface="Segoe UI" pitchFamily="34" charset="0"/>
                </a:rPr>
              </a:br>
              <a:r>
                <a:rPr lang="en-US" sz="3200" spc="-100"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30" name="Group 29"/>
          <p:cNvGrpSpPr/>
          <p:nvPr/>
        </p:nvGrpSpPr>
        <p:grpSpPr>
          <a:xfrm>
            <a:off x="575166"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defTabSz="1218987">
                <a:lnSpc>
                  <a:spcPct val="80000"/>
                </a:lnSpc>
              </a:pPr>
              <a:r>
                <a:rPr lang="en-US" sz="3200" spc="-100"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table_service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TableService</a:t>
            </a:r>
            <a:r>
              <a:rPr lang="en-US" sz="3200" dirty="0" smtClean="0">
                <a:solidFill>
                  <a:schemeClr val="bg2">
                    <a:lumMod val="50000"/>
                    <a:alpha val="99000"/>
                  </a:schemeClr>
                </a:solidFill>
              </a:rPr>
              <a:t>(account</a:t>
            </a:r>
            <a:r>
              <a:rPr lang="en-US" sz="3200" dirty="0">
                <a:solidFill>
                  <a:schemeClr val="bg2">
                    <a:lumMod val="50000"/>
                    <a:alpha val="99000"/>
                  </a:schemeClr>
                </a:solidFill>
              </a:rPr>
              <a:t>, key) </a:t>
            </a:r>
            <a:r>
              <a:rPr lang="en-US" sz="3200" dirty="0" err="1" smtClean="0">
                <a:solidFill>
                  <a:schemeClr val="bg2">
                    <a:lumMod val="50000"/>
                    <a:alpha val="99000"/>
                  </a:schemeClr>
                </a:solidFill>
              </a:rPr>
              <a:t>table_service.create_table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table_name</a:t>
            </a:r>
            <a:r>
              <a:rPr lang="en-US" sz="3200" dirty="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20701" y="1163902"/>
            <a:ext cx="5575301" cy="4876720"/>
          </a:xfrm>
        </p:spPr>
        <p:txBody>
          <a:bodyPr/>
          <a:lstStyle/>
          <a:p>
            <a:r>
              <a:rPr lang="en-US" sz="2800" dirty="0">
                <a:solidFill>
                  <a:schemeClr val="accent3">
                    <a:alpha val="99000"/>
                  </a:schemeClr>
                </a:solidFill>
              </a:rPr>
              <a:t>Entity can have up to 255 properties</a:t>
            </a:r>
          </a:p>
          <a:p>
            <a:pPr lvl="1"/>
            <a:r>
              <a:rPr lang="en-US" dirty="0" smtClean="0"/>
              <a:t>Up to 1MB per entity</a:t>
            </a:r>
          </a:p>
          <a:p>
            <a:pPr lvl="1"/>
            <a:endParaRPr lang="en-US" sz="1800" dirty="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a:t>Uniquely identifies an entity</a:t>
            </a:r>
          </a:p>
          <a:p>
            <a:pPr lvl="1">
              <a:spcAft>
                <a:spcPts val="1200"/>
              </a:spcAft>
            </a:pPr>
            <a:r>
              <a:rPr lang="en-US" sz="1600" dirty="0"/>
              <a:t>Defines the sort order</a:t>
            </a:r>
          </a:p>
          <a:p>
            <a:pPr lvl="1"/>
            <a:r>
              <a:rPr lang="en-US" dirty="0" smtClean="0"/>
              <a:t>Timestamp </a:t>
            </a:r>
          </a:p>
          <a:p>
            <a:pPr lvl="1"/>
            <a:r>
              <a:rPr lang="en-US" sz="1600" dirty="0"/>
              <a:t>Optimistic Concurrency</a:t>
            </a:r>
          </a:p>
          <a:p>
            <a:pPr lvl="1"/>
            <a:r>
              <a:rPr lang="en-US" sz="1600" dirty="0"/>
              <a:t>Exposed as an HTTP </a:t>
            </a:r>
            <a:r>
              <a:rPr lang="en-US" sz="1600" dirty="0" err="1"/>
              <a:t>Etag</a:t>
            </a:r>
            <a:endParaRPr lang="en-US" sz="1600" dirty="0"/>
          </a:p>
          <a:p>
            <a:pPr lvl="1"/>
            <a:endParaRPr lang="en-US" sz="1800" dirty="0"/>
          </a:p>
          <a:p>
            <a:r>
              <a:rPr lang="en-US" sz="2800" dirty="0">
                <a:solidFill>
                  <a:schemeClr val="accent3">
                    <a:alpha val="99000"/>
                  </a:schemeClr>
                </a:solidFill>
              </a:rPr>
              <a:t>No fixed schema for other properties</a:t>
            </a:r>
          </a:p>
          <a:p>
            <a:pPr lvl="1"/>
            <a:r>
              <a:rPr lang="en-US" sz="1800" dirty="0"/>
              <a:t>Each property is stored as a &lt;name, typed value&gt; pair</a:t>
            </a:r>
          </a:p>
          <a:p>
            <a:pPr lvl="1"/>
            <a:r>
              <a:rPr lang="en-US" sz="1800" dirty="0"/>
              <a:t>No schema stored for a table</a:t>
            </a:r>
          </a:p>
          <a:p>
            <a:pPr lvl="1"/>
            <a:r>
              <a:rPr lang="en-US" sz="1800" dirty="0"/>
              <a:t>Properties can be the standard .NET types </a:t>
            </a:r>
          </a:p>
          <a:p>
            <a:pPr lvl="1"/>
            <a:r>
              <a:rPr lang="en-US" sz="1800" dirty="0"/>
              <a:t>String, binary, </a:t>
            </a:r>
            <a:r>
              <a:rPr lang="en-US" sz="1800" dirty="0" err="1"/>
              <a:t>bool</a:t>
            </a:r>
            <a:r>
              <a:rPr lang="en-US" sz="1800" dirty="0"/>
              <a:t>, </a:t>
            </a:r>
            <a:r>
              <a:rPr lang="en-US" sz="1800" dirty="0" err="1"/>
              <a:t>DateTime</a:t>
            </a:r>
            <a:r>
              <a:rPr lang="en-US" sz="1800" dirty="0"/>
              <a:t>, GUID, </a:t>
            </a:r>
            <a:r>
              <a:rPr lang="en-US" sz="1800" dirty="0" err="1"/>
              <a:t>int</a:t>
            </a:r>
            <a:r>
              <a:rPr lang="en-US" sz="1800" dirty="0"/>
              <a:t>, int64, and double</a:t>
            </a:r>
          </a:p>
        </p:txBody>
      </p:sp>
      <p:grpSp>
        <p:nvGrpSpPr>
          <p:cNvPr id="10" name="Group 9"/>
          <p:cNvGrpSpPr/>
          <p:nvPr/>
        </p:nvGrpSpPr>
        <p:grpSpPr>
          <a:xfrm>
            <a:off x="7595266" y="2276531"/>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NZ" sz="1600" b="1" cap="all" dirty="0">
                <a:solidFill>
                  <a:srgbClr val="FFFFFF">
                    <a:alpha val="99000"/>
                  </a:srgbClr>
                </a:solidFill>
              </a:rPr>
              <a:t>FAV SPORT</a:t>
            </a:r>
            <a:endParaRPr lang="en-US" sz="1900" b="1" dirty="0">
              <a:solidFill>
                <a:srgbClr val="FFFFFF">
                  <a:alpha val="99000"/>
                </a:srgb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US" sz="1400" dirty="0" smtClean="0">
                <a:solidFill>
                  <a:srgbClr val="5F5F5F">
                    <a:lumMod val="75000"/>
                    <a:alpha val="99000"/>
                  </a:srgbClr>
                </a:solidFill>
              </a:rPr>
              <a:t>Kickboxing</a:t>
            </a:r>
            <a:endParaRPr lang="en-US" sz="1400" dirty="0">
              <a:solidFill>
                <a:srgbClr val="5F5F5F">
                  <a:lumMod val="75000"/>
                  <a:alpha val="99000"/>
                </a:srgbClr>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592" y="2736321"/>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1714" y="2745846"/>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2042" y="2745846"/>
            <a:ext cx="4778375" cy="3878227"/>
          </a:xfrm>
          <a:prstGeom prst="rect">
            <a:avLst/>
          </a:prstGeom>
          <a:noFill/>
        </p:spPr>
      </p:pic>
      <p:cxnSp>
        <p:nvCxnSpPr>
          <p:cNvPr id="27" name="Straight Connector 26"/>
          <p:cNvCxnSpPr/>
          <p:nvPr/>
        </p:nvCxnSpPr>
        <p:spPr>
          <a:xfrm>
            <a:off x="4811714"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91400"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591" y="4317474"/>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3218" y="3424850"/>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 Central US</a:t>
              </a:r>
            </a:p>
          </p:txBody>
        </p:sp>
      </p:grpSp>
      <p:grpSp>
        <p:nvGrpSpPr>
          <p:cNvPr id="50" name="Group 49"/>
          <p:cNvGrpSpPr/>
          <p:nvPr/>
        </p:nvGrpSpPr>
        <p:grpSpPr>
          <a:xfrm>
            <a:off x="5603635" y="3315253"/>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Northern Europe</a:t>
              </a:r>
            </a:p>
          </p:txBody>
        </p:sp>
      </p:grpSp>
      <p:grpSp>
        <p:nvGrpSpPr>
          <p:cNvPr id="55" name="Group 54"/>
          <p:cNvGrpSpPr/>
          <p:nvPr/>
        </p:nvGrpSpPr>
        <p:grpSpPr>
          <a:xfrm>
            <a:off x="6142054" y="3703048"/>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Western Europe</a:t>
              </a:r>
            </a:p>
          </p:txBody>
        </p:sp>
      </p:grpSp>
      <p:grpSp>
        <p:nvGrpSpPr>
          <p:cNvPr id="60" name="Group 59"/>
          <p:cNvGrpSpPr/>
          <p:nvPr/>
        </p:nvGrpSpPr>
        <p:grpSpPr>
          <a:xfrm>
            <a:off x="9128326" y="3789934"/>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East Asia</a:t>
              </a:r>
            </a:p>
          </p:txBody>
        </p:sp>
      </p:grpSp>
      <p:grpSp>
        <p:nvGrpSpPr>
          <p:cNvPr id="65" name="Group 64"/>
          <p:cNvGrpSpPr/>
          <p:nvPr/>
        </p:nvGrpSpPr>
        <p:grpSpPr>
          <a:xfrm>
            <a:off x="8941577" y="4349342"/>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South East Asia</a:t>
              </a:r>
            </a:p>
          </p:txBody>
        </p:sp>
      </p:grpSp>
      <p:sp>
        <p:nvSpPr>
          <p:cNvPr id="75" name="TextBox 74"/>
          <p:cNvSpPr txBox="1">
            <a:spLocks noChangeArrowheads="1"/>
          </p:cNvSpPr>
          <p:nvPr/>
        </p:nvSpPr>
        <p:spPr bwMode="auto">
          <a:xfrm>
            <a:off x="284631" y="5976347"/>
            <a:ext cx="4460196"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4641795" y="5984817"/>
            <a:ext cx="2862092"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7857695" y="6017752"/>
            <a:ext cx="3663010"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2D050">
                    <a:alpha val="98824"/>
                  </a:srgbClr>
                </a:solidFill>
                <a:latin typeface="Segoe UI Light" pitchFamily="34" charset="0"/>
              </a:rPr>
              <a:t>Asia</a:t>
            </a:r>
          </a:p>
        </p:txBody>
      </p:sp>
      <p:sp>
        <p:nvSpPr>
          <p:cNvPr id="3" name="TextBox 2"/>
          <p:cNvSpPr txBox="1"/>
          <p:nvPr/>
        </p:nvSpPr>
        <p:spPr>
          <a:xfrm>
            <a:off x="520701" y="1686910"/>
            <a:ext cx="9435999"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2065105"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72" name="TextBox 71"/>
            <p:cNvSpPr txBox="1"/>
            <p:nvPr/>
          </p:nvSpPr>
          <p:spPr>
            <a:xfrm>
              <a:off x="8874018" y="3266408"/>
              <a:ext cx="1870434" cy="270093"/>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South Central US</a:t>
              </a:r>
            </a:p>
          </p:txBody>
        </p:sp>
      </p:grpSp>
      <p:grpSp>
        <p:nvGrpSpPr>
          <p:cNvPr id="78" name="Group 77"/>
          <p:cNvGrpSpPr/>
          <p:nvPr/>
        </p:nvGrpSpPr>
        <p:grpSpPr>
          <a:xfrm>
            <a:off x="1305542"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West US</a:t>
              </a:r>
            </a:p>
          </p:txBody>
        </p:sp>
      </p:grpSp>
      <p:grpSp>
        <p:nvGrpSpPr>
          <p:cNvPr id="83" name="Group 82"/>
          <p:cNvGrpSpPr/>
          <p:nvPr/>
        </p:nvGrpSpPr>
        <p:grpSpPr>
          <a:xfrm>
            <a:off x="2777587"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
        <p:nvSpPr>
          <p:cNvPr id="23" name="TextBox 15"/>
          <p:cNvSpPr txBox="1"/>
          <p:nvPr/>
        </p:nvSpPr>
        <p:spPr>
          <a:xfrm>
            <a:off x="6143963" y="1375433"/>
            <a:ext cx="3954921"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rgbClr val="FFFFFF">
                    <a:alpha val="99000"/>
                  </a:srgbClr>
                </a:solidFill>
                <a:latin typeface="Consolas" pitchFamily="49" charset="0"/>
                <a:cs typeface="Consolas" pitchFamily="49" charset="0"/>
              </a:rPr>
              <a:t>?$filter=Last </a:t>
            </a:r>
            <a:r>
              <a:rPr lang="en-US" sz="2400" spc="-100" dirty="0" err="1">
                <a:solidFill>
                  <a:srgbClr val="FFFFFF">
                    <a:alpha val="99000"/>
                  </a:srgbClr>
                </a:solidFill>
                <a:latin typeface="Consolas" pitchFamily="49" charset="0"/>
                <a:cs typeface="Consolas" pitchFamily="49" charset="0"/>
              </a:rPr>
              <a:t>eq</a:t>
            </a:r>
            <a:r>
              <a:rPr lang="en-US" sz="2400" spc="-100" dirty="0">
                <a:solidFill>
                  <a:srgbClr val="FFFFFF">
                    <a:alpha val="99000"/>
                  </a:srgbClr>
                </a:solidFill>
                <a:latin typeface="Consolas" pitchFamily="49" charset="0"/>
                <a:cs typeface="Consolas" pitchFamily="49" charset="0"/>
              </a:rPr>
              <a:t> </a:t>
            </a:r>
            <a:r>
              <a:rPr lang="en-US" sz="2400" spc="-100" dirty="0" smtClean="0">
                <a:solidFill>
                  <a:srgbClr val="FFFFFF">
                    <a:alpha val="99000"/>
                  </a:srgbClr>
                </a:solidFill>
                <a:latin typeface="Consolas" pitchFamily="49" charset="0"/>
                <a:cs typeface="Consolas" pitchFamily="49" charset="0"/>
              </a:rPr>
              <a:t>‘Cross’</a:t>
            </a:r>
            <a:endParaRPr lang="en-US" sz="2400" spc="-100" dirty="0">
              <a:solidFill>
                <a:srgbClr val="FFFFFF">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t>Listing table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3401" y="1295401"/>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together</a:t>
            </a:r>
          </a:p>
          <a:p>
            <a:pPr lvl="1"/>
            <a:r>
              <a:rPr lang="en-US" sz="1400" spc="-51" dirty="0"/>
              <a:t>Efficient querying and cache locality</a:t>
            </a:r>
          </a:p>
          <a:p>
            <a:pPr lvl="1"/>
            <a:r>
              <a:rPr lang="en-US" sz="1400" spc="-51" dirty="0"/>
              <a:t>Endeavour to include partition key in all 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a:t>tps</a:t>
            </a:r>
            <a:r>
              <a:rPr lang="en-US" spc="-51" dirty="0"/>
              <a:t>/account</a:t>
            </a:r>
          </a:p>
          <a:p>
            <a:pPr lvl="1"/>
            <a:r>
              <a:rPr lang="en-US" spc="-51" dirty="0"/>
              <a:t>Windows Azure monitors the usage patterns of partitions</a:t>
            </a:r>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20702"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20914" y="4410076"/>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3339" y="3991712"/>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8039"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8264"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801394"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a:solidFill>
                    <a:srgbClr val="FFFFFF">
                      <a:alpha val="98824"/>
                    </a:srgbClr>
                  </a:solidFill>
                  <a:latin typeface="Segoe UI Light" pitchFamily="34" charset="0"/>
                </a:rPr>
                <a:t>VIP</a:t>
              </a:r>
              <a:endParaRPr lang="en-US" sz="3200" dirty="0">
                <a:solidFill>
                  <a:srgbClr val="FFFFFF">
                    <a:alpha val="98824"/>
                  </a:srgbClr>
                </a:solidFill>
                <a:latin typeface="Segoe UI Light" pitchFamily="34" charset="0"/>
              </a:endParaRPr>
            </a:p>
          </p:txBody>
        </p:sp>
      </p:grpSp>
      <p:sp>
        <p:nvSpPr>
          <p:cNvPr id="13" name="Rectangle 12"/>
          <p:cNvSpPr/>
          <p:nvPr/>
        </p:nvSpPr>
        <p:spPr bwMode="auto">
          <a:xfrm>
            <a:off x="4872833"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14" name="Rectangle 13"/>
          <p:cNvSpPr/>
          <p:nvPr/>
        </p:nvSpPr>
        <p:spPr bwMode="auto">
          <a:xfrm>
            <a:off x="6362701"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grpSp>
        <p:nvGrpSpPr>
          <p:cNvPr id="25" name="Group 24"/>
          <p:cNvGrpSpPr/>
          <p:nvPr/>
        </p:nvGrpSpPr>
        <p:grpSpPr>
          <a:xfrm>
            <a:off x="8608807"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Partition Master(s)</a:t>
              </a:r>
            </a:p>
          </p:txBody>
        </p:sp>
      </p:grpSp>
      <p:sp>
        <p:nvSpPr>
          <p:cNvPr id="26" name="Rectangle 25"/>
          <p:cNvSpPr/>
          <p:nvPr/>
        </p:nvSpPr>
        <p:spPr>
          <a:xfrm>
            <a:off x="3211125" y="5501570"/>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a:solidFill>
                  <a:srgbClr val="5F5F5F">
                    <a:alpha val="98824"/>
                  </a:srgbClr>
                </a:solidFill>
                <a:latin typeface="Segoe UI Light" pitchFamily="34" charset="0"/>
              </a:rPr>
              <a:t>Distributed File System Layer</a:t>
            </a:r>
            <a:endParaRPr lang="en-US" sz="3200" dirty="0">
              <a:solidFill>
                <a:srgbClr val="5F5F5F">
                  <a:alpha val="98824"/>
                </a:srgbClr>
              </a:solidFill>
              <a:latin typeface="Segoe UI Light" pitchFamily="34" charset="0"/>
            </a:endParaRPr>
          </a:p>
        </p:txBody>
      </p:sp>
      <p:cxnSp>
        <p:nvCxnSpPr>
          <p:cNvPr id="32" name="Straight Connector 31"/>
          <p:cNvCxnSpPr/>
          <p:nvPr/>
        </p:nvCxnSpPr>
        <p:spPr>
          <a:xfrm flipV="1">
            <a:off x="5382420" y="2824165"/>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6839"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6839" y="3864770"/>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6839"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2489" y="3864771"/>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296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7738"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6300"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7900"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1900"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5159"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8" name="Rectangle 17"/>
          <p:cNvSpPr/>
          <p:nvPr/>
        </p:nvSpPr>
        <p:spPr bwMode="auto">
          <a:xfrm>
            <a:off x="3829580"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9" name="Rectangle 18"/>
          <p:cNvSpPr/>
          <p:nvPr/>
        </p:nvSpPr>
        <p:spPr bwMode="auto">
          <a:xfrm>
            <a:off x="533400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20" name="Rectangle 19"/>
          <p:cNvSpPr/>
          <p:nvPr/>
        </p:nvSpPr>
        <p:spPr bwMode="auto">
          <a:xfrm>
            <a:off x="683842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grpSp>
        <p:nvGrpSpPr>
          <p:cNvPr id="61" name="Group 60"/>
          <p:cNvGrpSpPr/>
          <p:nvPr/>
        </p:nvGrpSpPr>
        <p:grpSpPr>
          <a:xfrm>
            <a:off x="3339749" y="4538664"/>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3" name="Group 62"/>
          <p:cNvGrpSpPr/>
          <p:nvPr/>
        </p:nvGrpSpPr>
        <p:grpSpPr>
          <a:xfrm>
            <a:off x="4826794"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7" name="Group 66"/>
          <p:cNvGrpSpPr/>
          <p:nvPr/>
        </p:nvGrpSpPr>
        <p:grpSpPr>
          <a:xfrm>
            <a:off x="6353174" y="4538664"/>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sp>
        <p:nvSpPr>
          <p:cNvPr id="72" name="Freeform 11"/>
          <p:cNvSpPr>
            <a:spLocks noEditPoints="1"/>
          </p:cNvSpPr>
          <p:nvPr/>
        </p:nvSpPr>
        <p:spPr bwMode="auto">
          <a:xfrm>
            <a:off x="7911250"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nvGrpSpPr>
          <p:cNvPr id="80" name="Group 79"/>
          <p:cNvGrpSpPr/>
          <p:nvPr/>
        </p:nvGrpSpPr>
        <p:grpSpPr>
          <a:xfrm>
            <a:off x="2981569" y="4981576"/>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82" name="Rectangle 75"/>
          <p:cNvSpPr/>
          <p:nvPr/>
        </p:nvSpPr>
        <p:spPr bwMode="auto">
          <a:xfrm>
            <a:off x="4457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6" name="Group 85"/>
          <p:cNvGrpSpPr/>
          <p:nvPr/>
        </p:nvGrpSpPr>
        <p:grpSpPr>
          <a:xfrm>
            <a:off x="5981700" y="4981576"/>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2" name="Rectangle 75"/>
          <p:cNvSpPr/>
          <p:nvPr/>
        </p:nvSpPr>
        <p:spPr bwMode="auto">
          <a:xfrm>
            <a:off x="7505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 name="Rectangle 95"/>
          <p:cNvSpPr/>
          <p:nvPr/>
        </p:nvSpPr>
        <p:spPr bwMode="auto">
          <a:xfrm>
            <a:off x="971551" y="1941513"/>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Legend</a:t>
            </a:r>
          </a:p>
        </p:txBody>
      </p:sp>
      <p:sp>
        <p:nvSpPr>
          <p:cNvPr id="97" name="Rectangle 96"/>
          <p:cNvSpPr/>
          <p:nvPr/>
        </p:nvSpPr>
        <p:spPr>
          <a:xfrm>
            <a:off x="1681164" y="2581245"/>
            <a:ext cx="1004699" cy="338554"/>
          </a:xfrm>
          <a:prstGeom prst="rect">
            <a:avLst/>
          </a:prstGeom>
        </p:spPr>
        <p:txBody>
          <a:bodyPr wrap="none">
            <a:spAutoFit/>
          </a:bodyPr>
          <a:lstStyle/>
          <a:p>
            <a:pPr defTabSz="914099" fontAlgn="base">
              <a:spcBef>
                <a:spcPct val="0"/>
              </a:spcBef>
              <a:spcAft>
                <a:spcPct val="0"/>
              </a:spcAft>
            </a:pPr>
            <a:r>
              <a:rPr lang="en-US" sz="160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9653" y="2596291"/>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 name="Rectangle 98"/>
          <p:cNvSpPr/>
          <p:nvPr/>
        </p:nvSpPr>
        <p:spPr>
          <a:xfrm>
            <a:off x="1681164" y="3032956"/>
            <a:ext cx="757515" cy="584775"/>
          </a:xfrm>
          <a:prstGeom prst="rect">
            <a:avLst/>
          </a:prstGeom>
        </p:spPr>
        <p:txBody>
          <a:bodyPr wrap="none">
            <a:sp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1299914"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104" name="Rectangle 103"/>
          <p:cNvSpPr/>
          <p:nvPr/>
        </p:nvSpPr>
        <p:spPr>
          <a:xfrm>
            <a:off x="6096002" y="1556633"/>
            <a:ext cx="5473999" cy="535531"/>
          </a:xfrm>
          <a:prstGeom prst="rect">
            <a:avLst/>
          </a:prstGeom>
        </p:spPr>
        <p:txBody>
          <a:bodyPr wrap="none">
            <a:spAutoFit/>
          </a:bodyPr>
          <a:lstStyle/>
          <a:p>
            <a:pPr algn="ctr" defTabSz="1555620" fontAlgn="base">
              <a:lnSpc>
                <a:spcPct val="90000"/>
              </a:lnSpc>
              <a:spcBef>
                <a:spcPct val="0"/>
              </a:spcBef>
              <a:spcAft>
                <a:spcPct val="35000"/>
              </a:spcAft>
            </a:pPr>
            <a:r>
              <a:rPr lang="en-US" sz="32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20702" y="1447800"/>
            <a:ext cx="11149013" cy="1745093"/>
          </a:xfrm>
        </p:spPr>
        <p:txBody>
          <a:bodyPr/>
          <a:lstStyle/>
          <a:p>
            <a:r>
              <a:rPr lang="en-US" sz="3800" dirty="0"/>
              <a:t>Partition: Range of entities with same partition key value.</a:t>
            </a:r>
          </a:p>
          <a:p>
            <a:r>
              <a:rPr lang="en-US" sz="2400" dirty="0">
                <a:latin typeface="+mn-lt"/>
              </a:rPr>
              <a:t>Partitions are fanned out based on load</a:t>
            </a:r>
          </a:p>
          <a:p>
            <a:r>
              <a:rPr lang="en-US" sz="2400" dirty="0">
                <a:latin typeface="+mn-lt"/>
              </a:rPr>
              <a:t>They can be condensed when load decreases</a:t>
            </a:r>
          </a:p>
          <a:p>
            <a:r>
              <a:rPr lang="en-US" sz="2400" dirty="0">
                <a:latin typeface="+mn-lt"/>
              </a:rPr>
              <a:t>Reads are load balanced against three replicas</a:t>
            </a:r>
          </a:p>
        </p:txBody>
      </p:sp>
      <p:sp>
        <p:nvSpPr>
          <p:cNvPr id="6" name="Rectangle 5"/>
          <p:cNvSpPr/>
          <p:nvPr/>
        </p:nvSpPr>
        <p:spPr bwMode="auto">
          <a:xfrm>
            <a:off x="2053573"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6099"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8626"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71484" y="474102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P1</a:t>
            </a:r>
          </a:p>
        </p:txBody>
      </p:sp>
      <p:sp>
        <p:nvSpPr>
          <p:cNvPr id="10" name="Rectangle 9"/>
          <p:cNvSpPr/>
          <p:nvPr/>
        </p:nvSpPr>
        <p:spPr bwMode="auto">
          <a:xfrm>
            <a:off x="2371483" y="5235825"/>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P2</a:t>
            </a:r>
          </a:p>
        </p:txBody>
      </p:sp>
      <p:sp>
        <p:nvSpPr>
          <p:cNvPr id="11" name="Rectangle 10"/>
          <p:cNvSpPr/>
          <p:nvPr/>
        </p:nvSpPr>
        <p:spPr bwMode="auto">
          <a:xfrm>
            <a:off x="2371481" y="573063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err="1">
                <a:solidFill>
                  <a:srgbClr val="5F5F5F">
                    <a:alpha val="99000"/>
                  </a:srgbClr>
                </a:solidFill>
              </a:rPr>
              <a:t>Pn</a:t>
            </a:r>
            <a:endParaRPr lang="en-US" sz="1900"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0702"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1602"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5F5F5F"/>
                </a:solidFill>
              </a:endParaRPr>
            </a:p>
          </p:txBody>
        </p:sp>
        <p:sp>
          <p:nvSpPr>
            <p:cNvPr id="8" name="Rectangle 7"/>
            <p:cNvSpPr/>
            <p:nvPr/>
          </p:nvSpPr>
          <p:spPr>
            <a:xfrm>
              <a:off x="6450013" y="5038725"/>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Slowest</a:t>
              </a:r>
            </a:p>
            <a:p>
              <a:pPr defTabSz="914325"/>
              <a:r>
                <a:rPr lang="en-US" sz="2000" dirty="0">
                  <a:solidFill>
                    <a:srgbClr val="5F5F5F">
                      <a:alpha val="99000"/>
                    </a:srgbClr>
                  </a:solidFill>
                </a:rPr>
                <a:t>No Partition Key</a:t>
              </a:r>
            </a:p>
            <a:p>
              <a:pPr defTabSz="914325"/>
              <a:r>
                <a:rPr lang="en-US" sz="2000" dirty="0">
                  <a:solidFill>
                    <a:srgbClr val="5F5F5F">
                      <a:alpha val="99000"/>
                    </a:srgbClr>
                  </a:solidFill>
                </a:rPr>
                <a:t>No Row Key</a:t>
              </a:r>
            </a:p>
          </p:txBody>
        </p:sp>
        <p:sp>
          <p:nvSpPr>
            <p:cNvPr id="9" name="Rectangle 8"/>
            <p:cNvSpPr/>
            <p:nvPr/>
          </p:nvSpPr>
          <p:spPr>
            <a:xfrm>
              <a:off x="7146925" y="3300412"/>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Slower</a:t>
              </a:r>
            </a:p>
            <a:p>
              <a:pPr defTabSz="914325"/>
              <a:r>
                <a:rPr lang="en-US" sz="2000" dirty="0">
                  <a:solidFill>
                    <a:srgbClr val="5F5F5F">
                      <a:alpha val="99000"/>
                    </a:srgbClr>
                  </a:solidFill>
                </a:rPr>
                <a:t>Only Partition Key</a:t>
              </a:r>
            </a:p>
            <a:p>
              <a:pPr defTabSz="914325"/>
              <a:r>
                <a:rPr lang="en-US" sz="2000" dirty="0">
                  <a:solidFill>
                    <a:srgbClr val="5F5F5F">
                      <a:alpha val="99000"/>
                    </a:srgb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Very Fast</a:t>
              </a:r>
            </a:p>
            <a:p>
              <a:pPr defTabSz="914325"/>
              <a:r>
                <a:rPr lang="en-US" sz="2000" dirty="0">
                  <a:solidFill>
                    <a:srgbClr val="5F5F5F">
                      <a:alpha val="99000"/>
                    </a:srgbClr>
                  </a:solidFill>
                </a:rPr>
                <a:t>Partition Key + </a:t>
              </a:r>
              <a:br>
                <a:rPr lang="en-US" sz="2000" dirty="0">
                  <a:solidFill>
                    <a:srgbClr val="5F5F5F">
                      <a:alpha val="99000"/>
                    </a:srgbClr>
                  </a:solidFill>
                </a:rPr>
              </a:br>
              <a:r>
                <a:rPr lang="en-US" sz="20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565865"/>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line</a:t>
            </a:r>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186185515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01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4088812"/>
          </a:xfrm>
        </p:spPr>
        <p:txBody>
          <a:bodyPr/>
          <a:lstStyle/>
          <a:p>
            <a:pPr marL="0" defTabSz="1218987"/>
            <a:r>
              <a:rPr lang="en-US" sz="3200" spc="0" dirty="0">
                <a:solidFill>
                  <a:srgbClr val="00AEEF">
                    <a:alpha val="99000"/>
                  </a:srgbClr>
                </a:solidFill>
              </a:rPr>
              <a:t>Can </a:t>
            </a:r>
            <a:r>
              <a:rPr lang="en-US" sz="3200" spc="0" dirty="0" smtClean="0">
                <a:solidFill>
                  <a:srgbClr val="00AEEF">
                    <a:alpha val="99000"/>
                  </a:srgbClr>
                </a:solidFill>
              </a:rPr>
              <a:t>enable account with CDN </a:t>
            </a:r>
            <a:r>
              <a:rPr lang="en-US" sz="3200" spc="0" dirty="0">
                <a:solidFill>
                  <a:srgbClr val="00AEEF">
                    <a:alpha val="99000"/>
                  </a:srgbClr>
                </a:solidFill>
              </a:rPr>
              <a:t>(Content Delivery </a:t>
            </a:r>
            <a:r>
              <a:rPr lang="en-US" sz="3200" spc="0" dirty="0" smtClean="0">
                <a:solidFill>
                  <a:srgbClr val="00AEEF">
                    <a:alpha val="99000"/>
                  </a:srgbClr>
                </a:solidFill>
              </a:rPr>
              <a:t>Network)</a:t>
            </a:r>
            <a:endParaRPr lang="en-US" sz="3200" spc="0" dirty="0">
              <a:solidFill>
                <a:srgbClr val="00AEEF">
                  <a:alpha val="99000"/>
                </a:srgbClr>
              </a:solidFill>
            </a:endParaRPr>
          </a:p>
          <a:p>
            <a:pPr lvl="1"/>
            <a:r>
              <a:rPr lang="en-US" dirty="0"/>
              <a:t>Blobs delivered via 24 global CDN nodes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Can co-locate storage account with compute account</a:t>
            </a:r>
          </a:p>
          <a:p>
            <a:pPr lvl="1"/>
            <a:r>
              <a:rPr lang="en-US" dirty="0"/>
              <a:t>Explicitly or using affinity groups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smtClean="0">
                <a:solidFill>
                  <a:srgbClr val="00AEEF">
                    <a:alpha val="99000"/>
                  </a:srgbClr>
                </a:solidFill>
              </a:rPr>
              <a:t>200 </a:t>
            </a:r>
            <a:r>
              <a:rPr lang="en-US" sz="3200" spc="0" dirty="0">
                <a:solidFill>
                  <a:srgbClr val="00AEEF">
                    <a:alpha val="99000"/>
                  </a:srgbClr>
                </a:solidFill>
              </a:rPr>
              <a:t>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Features</a:t>
            </a:r>
            <a:endParaRPr lang="en-US" dirty="0"/>
          </a:p>
        </p:txBody>
      </p:sp>
      <p:sp>
        <p:nvSpPr>
          <p:cNvPr id="3" name="Content Placeholder 2"/>
          <p:cNvSpPr>
            <a:spLocks noGrp="1"/>
          </p:cNvSpPr>
          <p:nvPr>
            <p:ph type="body" sz="quarter" idx="10"/>
          </p:nvPr>
        </p:nvSpPr>
        <p:spPr>
          <a:xfrm>
            <a:off x="5014880" y="1447800"/>
            <a:ext cx="5575301" cy="4778231"/>
          </a:xfrm>
        </p:spPr>
        <p:txBody>
          <a:bodyPr/>
          <a:lstStyle/>
          <a:p>
            <a:r>
              <a:rPr lang="en-US" dirty="0">
                <a:solidFill>
                  <a:schemeClr val="accent2">
                    <a:alpha val="99000"/>
                  </a:schemeClr>
                </a:solidFill>
              </a:rPr>
              <a:t>Geo-Replication</a:t>
            </a:r>
          </a:p>
          <a:p>
            <a:r>
              <a:rPr lang="en-US" dirty="0">
                <a:solidFill>
                  <a:schemeClr val="accent2">
                    <a:alpha val="99000"/>
                  </a:schemeClr>
                </a:solidFill>
              </a:rPr>
              <a:t>Storage Analytics</a:t>
            </a:r>
          </a:p>
          <a:p>
            <a:pPr lvl="1"/>
            <a:r>
              <a:rPr lang="en-US" dirty="0" smtClean="0"/>
              <a:t>Logs: Provide trace of executed requests for your storage accounts</a:t>
            </a:r>
            <a:br>
              <a:rPr lang="en-US" dirty="0" smtClean="0"/>
            </a:br>
            <a:endParaRPr lang="en-US" dirty="0" smtClean="0"/>
          </a:p>
          <a:p>
            <a:pPr lvl="1"/>
            <a:r>
              <a:rPr lang="en-US" dirty="0" smtClean="0"/>
              <a:t>Metrics: Provide summary of key capacity and request statistics for Blobs, Tables, and Queues</a:t>
            </a:r>
          </a:p>
          <a:p>
            <a:pPr lvl="1"/>
            <a:endParaRPr lang="en-US" dirty="0" smtClean="0"/>
          </a:p>
          <a:p>
            <a:r>
              <a:rPr lang="en-US" dirty="0">
                <a:solidFill>
                  <a:schemeClr val="accent2">
                    <a:alpha val="99000"/>
                  </a:schemeClr>
                </a:solidFill>
              </a:rPr>
              <a:t>Improved HTTP headers for Blobs</a:t>
            </a:r>
          </a:p>
          <a:p>
            <a:endParaRPr lang="en-US" dirty="0"/>
          </a:p>
        </p:txBody>
      </p:sp>
      <p:sp>
        <p:nvSpPr>
          <p:cNvPr id="7" name="Freeform 79"/>
          <p:cNvSpPr>
            <a:spLocks noEditPoints="1"/>
          </p:cNvSpPr>
          <p:nvPr/>
        </p:nvSpPr>
        <p:spPr bwMode="black">
          <a:xfrm rot="16200000">
            <a:off x="1346405" y="2170598"/>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20701"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 Abstractions</a:t>
            </a:r>
            <a:endParaRPr lang="en-US" dirty="0"/>
          </a:p>
        </p:txBody>
      </p:sp>
      <p:grpSp>
        <p:nvGrpSpPr>
          <p:cNvPr id="25" name="Group 24"/>
          <p:cNvGrpSpPr/>
          <p:nvPr/>
        </p:nvGrpSpPr>
        <p:grpSpPr>
          <a:xfrm>
            <a:off x="5801593"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Structured storage.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table is a set of entities; an entity is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3" name="Group 22"/>
          <p:cNvGrpSpPr/>
          <p:nvPr/>
        </p:nvGrpSpPr>
        <p:grpSpPr>
          <a:xfrm>
            <a:off x="8442039"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4" name="Group 23"/>
          <p:cNvGrpSpPr/>
          <p:nvPr/>
        </p:nvGrpSpPr>
        <p:grpSpPr>
          <a:xfrm>
            <a:off x="520701"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grpSp>
        <p:nvGrpSpPr>
          <p:cNvPr id="27" name="Group 26"/>
          <p:cNvGrpSpPr/>
          <p:nvPr/>
        </p:nvGrpSpPr>
        <p:grpSpPr>
          <a:xfrm>
            <a:off x="3161147"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319</TotalTime>
  <Words>8502</Words>
  <Application>Microsoft Office PowerPoint</Application>
  <PresentationFormat>Widescreen</PresentationFormat>
  <Paragraphs>1631</Paragraphs>
  <Slides>59</Slides>
  <Notes>59</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59</vt:i4>
      </vt:variant>
    </vt:vector>
  </HeadingPairs>
  <TitlesOfParts>
    <vt:vector size="76"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Windows Azure Storage</vt:lpstr>
      <vt:lpstr>Agenda</vt:lpstr>
      <vt:lpstr>Windows Azure Storage</vt:lpstr>
      <vt:lpstr>Windows Azure Storage Account User specified globally unique account name</vt:lpstr>
      <vt:lpstr>Windows Azure Storage Account </vt:lpstr>
      <vt:lpstr>Recent Features</vt:lpstr>
      <vt:lpstr>Storage Security</vt:lpstr>
      <vt:lpstr>Windows Azure Storage Abstractions</vt:lpstr>
      <vt:lpstr>PowerPoint Presentation</vt:lpstr>
      <vt:lpstr>Blob Storage Concepts</vt:lpstr>
      <vt:lpstr>Creating a storage  account</vt:lpstr>
      <vt:lpstr>Creating a storage account</vt:lpstr>
      <vt:lpstr>Create container</vt:lpstr>
      <vt:lpstr>Set container ACL</vt:lpstr>
      <vt:lpstr>Upload a blob </vt:lpstr>
      <vt:lpstr>Blob Details</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Block Blob</vt:lpstr>
      <vt:lpstr>Uploading a large blob</vt:lpstr>
      <vt:lpstr>Taking a snapshot</vt:lpstr>
      <vt:lpstr>Snapshotting a blob</vt:lpstr>
      <vt:lpstr>Copying blobs</vt:lpstr>
      <vt:lpstr>Copy a blob</vt:lpstr>
      <vt:lpstr>Tidying Up</vt:lpstr>
      <vt:lpstr>Enumerating Blobs</vt:lpstr>
      <vt:lpstr>Pagination</vt:lpstr>
      <vt:lpstr>Page Blob – Random Read/Write</vt:lpstr>
      <vt:lpstr>Content Delivery Network (CDN)</vt:lpstr>
      <vt:lpstr>Windows Azure CDN</vt:lpstr>
      <vt:lpstr>PowerPoint Presentation</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Windows Azure Storage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Stewart Tansley</cp:lastModifiedBy>
  <cp:revision>24</cp:revision>
  <dcterms:created xsi:type="dcterms:W3CDTF">2013-08-21T10:51:45Z</dcterms:created>
  <dcterms:modified xsi:type="dcterms:W3CDTF">2013-10-08T01:46:15Z</dcterms:modified>
</cp:coreProperties>
</file>